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0"/>
  </p:notesMasterIdLst>
  <p:sldIdLst>
    <p:sldId id="955" r:id="rId5"/>
    <p:sldId id="1020" r:id="rId6"/>
    <p:sldId id="1000" r:id="rId7"/>
    <p:sldId id="1001" r:id="rId8"/>
    <p:sldId id="1002" r:id="rId9"/>
    <p:sldId id="1003" r:id="rId10"/>
    <p:sldId id="1004" r:id="rId11"/>
    <p:sldId id="1026" r:id="rId12"/>
    <p:sldId id="1027" r:id="rId13"/>
    <p:sldId id="1028" r:id="rId14"/>
    <p:sldId id="1029" r:id="rId15"/>
    <p:sldId id="1033" r:id="rId16"/>
    <p:sldId id="1030" r:id="rId17"/>
    <p:sldId id="1025" r:id="rId18"/>
    <p:sldId id="1031" r:id="rId19"/>
    <p:sldId id="1032" r:id="rId20"/>
    <p:sldId id="1034" r:id="rId21"/>
    <p:sldId id="1076" r:id="rId22"/>
    <p:sldId id="1059" r:id="rId23"/>
    <p:sldId id="1060" r:id="rId24"/>
    <p:sldId id="1061" r:id="rId25"/>
    <p:sldId id="1062" r:id="rId26"/>
    <p:sldId id="1036" r:id="rId27"/>
    <p:sldId id="1037" r:id="rId28"/>
    <p:sldId id="1063" r:id="rId29"/>
    <p:sldId id="1064" r:id="rId30"/>
    <p:sldId id="1065" r:id="rId31"/>
    <p:sldId id="1066" r:id="rId32"/>
    <p:sldId id="1067" r:id="rId33"/>
    <p:sldId id="1068" r:id="rId34"/>
    <p:sldId id="1069" r:id="rId35"/>
    <p:sldId id="1070" r:id="rId36"/>
    <p:sldId id="1071" r:id="rId37"/>
    <p:sldId id="1072" r:id="rId38"/>
    <p:sldId id="1073" r:id="rId39"/>
    <p:sldId id="1043" r:id="rId40"/>
    <p:sldId id="1044" r:id="rId41"/>
    <p:sldId id="1074" r:id="rId42"/>
    <p:sldId id="1075" r:id="rId43"/>
    <p:sldId id="1057" r:id="rId44"/>
    <p:sldId id="1077" r:id="rId45"/>
    <p:sldId id="1079" r:id="rId46"/>
    <p:sldId id="1083" r:id="rId47"/>
    <p:sldId id="1084" r:id="rId48"/>
    <p:sldId id="1085" r:id="rId49"/>
    <p:sldId id="1087" r:id="rId50"/>
    <p:sldId id="1081" r:id="rId51"/>
    <p:sldId id="1082" r:id="rId52"/>
    <p:sldId id="1078" r:id="rId53"/>
    <p:sldId id="1045" r:id="rId54"/>
    <p:sldId id="1046" r:id="rId55"/>
    <p:sldId id="1047" r:id="rId56"/>
    <p:sldId id="1080" r:id="rId57"/>
    <p:sldId id="1086" r:id="rId58"/>
    <p:sldId id="1006" r:id="rId59"/>
    <p:sldId id="1048" r:id="rId60"/>
    <p:sldId id="1049" r:id="rId61"/>
    <p:sldId id="1016" r:id="rId62"/>
    <p:sldId id="1021" r:id="rId63"/>
    <p:sldId id="261" r:id="rId64"/>
    <p:sldId id="265" r:id="rId65"/>
    <p:sldId id="263" r:id="rId66"/>
    <p:sldId id="264" r:id="rId67"/>
    <p:sldId id="266" r:id="rId68"/>
    <p:sldId id="271" r:id="rId69"/>
  </p:sldIdLst>
  <p:sldSz cx="12192000" cy="6858000"/>
  <p:notesSz cx="6858000" cy="16287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61"/>
    <p:restoredTop sz="94694"/>
  </p:normalViewPr>
  <p:slideViewPr>
    <p:cSldViewPr snapToGrid="0">
      <p:cViewPr varScale="1">
        <p:scale>
          <a:sx n="104" d="100"/>
          <a:sy n="104" d="100"/>
        </p:scale>
        <p:origin x="138" y="13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88E05A19-CDDD-4304-A2B3-280042C83D6A}"/>
    <pc:docChg chg="modSld">
      <pc:chgData name="" userId="" providerId="" clId="Web-{88E05A19-CDDD-4304-A2B3-280042C83D6A}" dt="2019-06-08T18:20:07.608" v="8"/>
      <pc:docMkLst>
        <pc:docMk/>
      </pc:docMkLst>
      <pc:sldChg chg="modNotes">
        <pc:chgData name="" userId="" providerId="" clId="Web-{88E05A19-CDDD-4304-A2B3-280042C83D6A}" dt="2019-06-08T18:20:07.608" v="8"/>
        <pc:sldMkLst>
          <pc:docMk/>
          <pc:sldMk cId="3371957662" sldId="10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2B48AF-E50E-429D-8D89-9F9682C2FBD3}" type="datetimeFigureOut">
              <a:rPr lang="en-US" smtClean="0"/>
              <a:t>9/3/2019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63CEAD-6842-4D79-B3D2-DC2A4D066FDA}" type="slidenum">
              <a:rPr lang="en-US" smtClean="0"/>
              <a:t>‹#›</a:t>
            </a:fld>
            <a:endParaRPr lang="en-US"/>
          </a:p>
        </p:txBody>
      </p:sp>
    </p:spTree>
    <p:extLst>
      <p:ext uri="{BB962C8B-B14F-4D97-AF65-F5344CB8AC3E}">
        <p14:creationId xmlns:p14="http://schemas.microsoft.com/office/powerpoint/2010/main" val="3973279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1 and 2</a:t>
            </a:r>
          </a:p>
        </p:txBody>
      </p:sp>
      <p:sp>
        <p:nvSpPr>
          <p:cNvPr id="4" name="Slide Number Placeholder 3"/>
          <p:cNvSpPr>
            <a:spLocks noGrp="1"/>
          </p:cNvSpPr>
          <p:nvPr>
            <p:ph type="sldNum" sz="quarter" idx="5"/>
          </p:nvPr>
        </p:nvSpPr>
        <p:spPr/>
        <p:txBody>
          <a:bodyPr/>
          <a:lstStyle/>
          <a:p>
            <a:fld id="{7163CEAD-6842-4D79-B3D2-DC2A4D066FDA}" type="slidenum">
              <a:rPr lang="en-US" smtClean="0"/>
              <a:t>1</a:t>
            </a:fld>
            <a:endParaRPr lang="en-US"/>
          </a:p>
        </p:txBody>
      </p:sp>
    </p:spTree>
    <p:extLst>
      <p:ext uri="{BB962C8B-B14F-4D97-AF65-F5344CB8AC3E}">
        <p14:creationId xmlns:p14="http://schemas.microsoft.com/office/powerpoint/2010/main" val="356706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82b9d4df9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82b9d4df9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779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82b9d4df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82b9d4df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679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82b9d4df9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82b9d4df9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210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82b9d4df9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82b9d4df9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278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82b9d4df9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582b9d4df9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437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Arial"/>
                <a:cs typeface="Arial"/>
              </a:rPr>
              <a:t>Explain the concept of protocol.</a:t>
            </a:r>
            <a:endParaRPr lang="en-US" dirty="0">
              <a:latin typeface="Arial" charset="0"/>
            </a:endParaRP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950" eaLnBrk="0" hangingPunct="0">
              <a:defRPr i="1">
                <a:solidFill>
                  <a:schemeClr val="tx1"/>
                </a:solidFill>
                <a:latin typeface="Arial" charset="0"/>
                <a:ea typeface="Arial Unicode MS" pitchFamily="34" charset="-128"/>
                <a:cs typeface="Arial Unicode MS" pitchFamily="34" charset="-128"/>
              </a:defRPr>
            </a:lvl1pPr>
            <a:lvl2pPr marL="757066" indent="-291179" defTabSz="947950" eaLnBrk="0" hangingPunct="0">
              <a:defRPr i="1">
                <a:solidFill>
                  <a:schemeClr val="tx1"/>
                </a:solidFill>
                <a:latin typeface="Arial" charset="0"/>
                <a:ea typeface="Arial Unicode MS" pitchFamily="34" charset="-128"/>
                <a:cs typeface="Arial Unicode MS" pitchFamily="34" charset="-128"/>
              </a:defRPr>
            </a:lvl2pPr>
            <a:lvl3pPr marL="1164717" indent="-232943" defTabSz="947950" eaLnBrk="0" hangingPunct="0">
              <a:defRPr i="1">
                <a:solidFill>
                  <a:schemeClr val="tx1"/>
                </a:solidFill>
                <a:latin typeface="Arial" charset="0"/>
                <a:ea typeface="Arial Unicode MS" pitchFamily="34" charset="-128"/>
                <a:cs typeface="Arial Unicode MS" pitchFamily="34" charset="-128"/>
              </a:defRPr>
            </a:lvl3pPr>
            <a:lvl4pPr marL="1630604" indent="-232943" defTabSz="947950" eaLnBrk="0" hangingPunct="0">
              <a:defRPr i="1">
                <a:solidFill>
                  <a:schemeClr val="tx1"/>
                </a:solidFill>
                <a:latin typeface="Arial" charset="0"/>
                <a:ea typeface="Arial Unicode MS" pitchFamily="34" charset="-128"/>
                <a:cs typeface="Arial Unicode MS" pitchFamily="34" charset="-128"/>
              </a:defRPr>
            </a:lvl4pPr>
            <a:lvl5pPr marL="2096491" indent="-232943" defTabSz="947950" eaLnBrk="0" hangingPunct="0">
              <a:defRPr i="1">
                <a:solidFill>
                  <a:schemeClr val="tx1"/>
                </a:solidFill>
                <a:latin typeface="Arial" charset="0"/>
                <a:ea typeface="Arial Unicode MS" pitchFamily="34" charset="-128"/>
                <a:cs typeface="Arial Unicode MS" pitchFamily="34" charset="-128"/>
              </a:defRPr>
            </a:lvl5pPr>
            <a:lvl6pPr marL="2562377"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6pPr>
            <a:lvl7pPr marL="3028264"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7pPr>
            <a:lvl8pPr marL="3494151"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8pPr>
            <a:lvl9pPr marL="3960038"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9pPr>
          </a:lstStyle>
          <a:p>
            <a:pPr eaLnBrk="1" hangingPunct="1"/>
            <a:fld id="{46C2FD20-B88A-4AE0-99F1-7073FE2A1F63}" type="slidenum">
              <a:rPr lang="en-US" i="0" smtClean="0">
                <a:ea typeface="SimSun" pitchFamily="2" charset="-122"/>
              </a:rPr>
              <a:pPr eaLnBrk="1" hangingPunct="1"/>
              <a:t>2</a:t>
            </a:fld>
            <a:endParaRPr lang="en-US" i="0" dirty="0">
              <a:ea typeface="SimSun" pitchFamily="2" charset="-122"/>
            </a:endParaRPr>
          </a:p>
        </p:txBody>
      </p:sp>
    </p:spTree>
    <p:extLst>
      <p:ext uri="{BB962C8B-B14F-4D97-AF65-F5344CB8AC3E}">
        <p14:creationId xmlns:p14="http://schemas.microsoft.com/office/powerpoint/2010/main" val="3611110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Marc to say that right now </a:t>
            </a:r>
            <a:r>
              <a:rPr lang="en-US" dirty="0" err="1"/>
              <a:t>LoRA</a:t>
            </a:r>
            <a:endParaRPr lang="en-US" dirty="0"/>
          </a:p>
        </p:txBody>
      </p:sp>
      <p:sp>
        <p:nvSpPr>
          <p:cNvPr id="4" name="Slide Number Placeholder 3"/>
          <p:cNvSpPr>
            <a:spLocks noGrp="1"/>
          </p:cNvSpPr>
          <p:nvPr>
            <p:ph type="sldNum" sz="quarter" idx="5"/>
          </p:nvPr>
        </p:nvSpPr>
        <p:spPr/>
        <p:txBody>
          <a:bodyPr/>
          <a:lstStyle/>
          <a:p>
            <a:fld id="{7163CEAD-6842-4D79-B3D2-DC2A4D066FDA}" type="slidenum">
              <a:rPr lang="en-US" smtClean="0"/>
              <a:t>13</a:t>
            </a:fld>
            <a:endParaRPr lang="en-US"/>
          </a:p>
        </p:txBody>
      </p:sp>
    </p:spTree>
    <p:extLst>
      <p:ext uri="{BB962C8B-B14F-4D97-AF65-F5344CB8AC3E}">
        <p14:creationId xmlns:p14="http://schemas.microsoft.com/office/powerpoint/2010/main" val="893509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98977C9-8D73-45DF-AF53-DF10A3FB9EFB}"/>
              </a:ext>
            </a:extLst>
          </p:cNvPr>
          <p:cNvSpPr>
            <a:spLocks noGrp="1" noChangeArrowheads="1"/>
          </p:cNvSpPr>
          <p:nvPr>
            <p:ph type="sldNum" sz="quarter" idx="5"/>
          </p:nvPr>
        </p:nvSpPr>
        <p:spPr>
          <a:ln/>
        </p:spPr>
        <p:txBody>
          <a:bodyPr/>
          <a:lstStyle/>
          <a:p>
            <a:fld id="{9FF24D4F-33F7-40C1-9782-C3A7FD6B05C9}" type="slidenum">
              <a:rPr lang="en-US" altLang="zh-TW"/>
              <a:pPr/>
              <a:t>23</a:t>
            </a:fld>
            <a:endParaRPr lang="en-US" altLang="zh-TW"/>
          </a:p>
        </p:txBody>
      </p:sp>
      <p:sp>
        <p:nvSpPr>
          <p:cNvPr id="47106" name="Rectangle 2">
            <a:extLst>
              <a:ext uri="{FF2B5EF4-FFF2-40B4-BE49-F238E27FC236}">
                <a16:creationId xmlns:a16="http://schemas.microsoft.com/office/drawing/2014/main" id="{0B8C37B7-061A-4084-8404-4B47BA427D01}"/>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F0FE4B8B-8A48-4CE8-8607-09CF4A6C474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4029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78FD874-F0AE-42CA-9E1E-5DF359257DD7}"/>
              </a:ext>
            </a:extLst>
          </p:cNvPr>
          <p:cNvSpPr>
            <a:spLocks noGrp="1" noChangeArrowheads="1"/>
          </p:cNvSpPr>
          <p:nvPr>
            <p:ph type="sldNum" sz="quarter" idx="5"/>
          </p:nvPr>
        </p:nvSpPr>
        <p:spPr>
          <a:ln/>
        </p:spPr>
        <p:txBody>
          <a:bodyPr/>
          <a:lstStyle/>
          <a:p>
            <a:fld id="{74F63F57-5AD4-448E-AFDD-228031BFD3A0}" type="slidenum">
              <a:rPr lang="en-US" altLang="zh-TW"/>
              <a:pPr/>
              <a:t>24</a:t>
            </a:fld>
            <a:endParaRPr lang="en-US" altLang="zh-TW"/>
          </a:p>
        </p:txBody>
      </p:sp>
      <p:sp>
        <p:nvSpPr>
          <p:cNvPr id="51202" name="Rectangle 2">
            <a:extLst>
              <a:ext uri="{FF2B5EF4-FFF2-40B4-BE49-F238E27FC236}">
                <a16:creationId xmlns:a16="http://schemas.microsoft.com/office/drawing/2014/main" id="{DB0BB33E-376F-4684-98E5-58AD5004B2B4}"/>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BE9E5FE0-C3BE-4159-82CE-A4B594FAE0A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83803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7D8740E-EF25-4756-AC66-AB8C5E73A93A}"/>
              </a:ext>
            </a:extLst>
          </p:cNvPr>
          <p:cNvSpPr>
            <a:spLocks noGrp="1" noChangeArrowheads="1"/>
          </p:cNvSpPr>
          <p:nvPr>
            <p:ph type="sldNum" sz="quarter" idx="5"/>
          </p:nvPr>
        </p:nvSpPr>
        <p:spPr>
          <a:ln/>
        </p:spPr>
        <p:txBody>
          <a:bodyPr/>
          <a:lstStyle/>
          <a:p>
            <a:fld id="{AC32CF18-DB3C-48E5-8082-605D42556BFD}" type="slidenum">
              <a:rPr lang="en-US" altLang="zh-TW"/>
              <a:pPr/>
              <a:t>36</a:t>
            </a:fld>
            <a:endParaRPr lang="en-US" altLang="zh-TW"/>
          </a:p>
        </p:txBody>
      </p:sp>
      <p:sp>
        <p:nvSpPr>
          <p:cNvPr id="57346" name="Rectangle 2">
            <a:extLst>
              <a:ext uri="{FF2B5EF4-FFF2-40B4-BE49-F238E27FC236}">
                <a16:creationId xmlns:a16="http://schemas.microsoft.com/office/drawing/2014/main" id="{48F83D04-588D-47D8-932D-77CA4987466E}"/>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61CF25D2-8460-4706-8ED1-5E364408E89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62088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C9C0217-9185-4F59-ACF5-CF6E7A69A48D}"/>
              </a:ext>
            </a:extLst>
          </p:cNvPr>
          <p:cNvSpPr>
            <a:spLocks noGrp="1" noChangeArrowheads="1"/>
          </p:cNvSpPr>
          <p:nvPr>
            <p:ph type="sldNum" sz="quarter" idx="5"/>
          </p:nvPr>
        </p:nvSpPr>
        <p:spPr>
          <a:ln/>
        </p:spPr>
        <p:txBody>
          <a:bodyPr/>
          <a:lstStyle/>
          <a:p>
            <a:fld id="{79312675-7919-4C49-92EB-3A5E97B0CED6}" type="slidenum">
              <a:rPr lang="en-US" altLang="zh-TW"/>
              <a:pPr/>
              <a:t>37</a:t>
            </a:fld>
            <a:endParaRPr lang="en-US" altLang="zh-TW"/>
          </a:p>
        </p:txBody>
      </p:sp>
      <p:sp>
        <p:nvSpPr>
          <p:cNvPr id="58370" name="Rectangle 2">
            <a:extLst>
              <a:ext uri="{FF2B5EF4-FFF2-40B4-BE49-F238E27FC236}">
                <a16:creationId xmlns:a16="http://schemas.microsoft.com/office/drawing/2014/main" id="{78E9B77F-0022-415B-A894-3705E833846F}"/>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DA732067-7650-43C9-A5CF-E299E3ACB49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75047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1 and 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63CEAD-6842-4D79-B3D2-DC2A4D066F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182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82b9d4df9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82b9d4df9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0713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B1E37-42C2-4AFD-A32A-ECD8617859C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5B2D3F-971F-4DC9-A8E4-F5CB80717D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4C399B-008A-4414-A96A-9FA2BAFA245E}"/>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5" name="Footer Placeholder 4">
            <a:extLst>
              <a:ext uri="{FF2B5EF4-FFF2-40B4-BE49-F238E27FC236}">
                <a16:creationId xmlns:a16="http://schemas.microsoft.com/office/drawing/2014/main" id="{4F532B0B-2229-4EB0-A9B3-125EA5AEB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B0259-B4E9-4909-B887-862BAB9058DF}"/>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1668099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502E4-4236-40CF-973D-ED3B060C67E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49B707-9DFE-4F53-AF3C-B1FEAA1752E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1C69F7-1F2B-4910-9735-5197C55E0B6A}"/>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5" name="Footer Placeholder 4">
            <a:extLst>
              <a:ext uri="{FF2B5EF4-FFF2-40B4-BE49-F238E27FC236}">
                <a16:creationId xmlns:a16="http://schemas.microsoft.com/office/drawing/2014/main" id="{9BC8F654-B21A-4D39-AFB3-35532EF6F3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755F3B-CF5D-4E90-921E-C447F9FB4072}"/>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154539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EE7959-9475-494C-BB00-ACBC88A37064}"/>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86C932-FB4D-4B2D-800A-F3EC1D230F7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C3B327-0F43-4D8D-AE63-F19862D70BC3}"/>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5" name="Footer Placeholder 4">
            <a:extLst>
              <a:ext uri="{FF2B5EF4-FFF2-40B4-BE49-F238E27FC236}">
                <a16:creationId xmlns:a16="http://schemas.microsoft.com/office/drawing/2014/main" id="{DD4ACFCD-40BC-4B67-9111-4EA342837E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1808-6A12-44A0-90D2-3447D931126C}"/>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2008381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4CE8-7DDD-4117-B0E9-8BA1AA61F19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837D5F5-41DA-48C3-8250-C736BE01407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1C2A3-F72C-45D3-8FDB-3027B7EE9C48}"/>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5" name="Footer Placeholder 4">
            <a:extLst>
              <a:ext uri="{FF2B5EF4-FFF2-40B4-BE49-F238E27FC236}">
                <a16:creationId xmlns:a16="http://schemas.microsoft.com/office/drawing/2014/main" id="{1FCB02BC-640F-4C30-976F-3B62CD13AC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CA384-4122-4706-9FDE-2C3FBC5A80A0}"/>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3836567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CC627-84EA-4A59-84F8-27AA9FEBE3D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CD019B-DFF4-4EB0-B596-9EEC7F8036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9C17A84-9D06-4034-BDAD-0F94F66AB24C}"/>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5" name="Footer Placeholder 4">
            <a:extLst>
              <a:ext uri="{FF2B5EF4-FFF2-40B4-BE49-F238E27FC236}">
                <a16:creationId xmlns:a16="http://schemas.microsoft.com/office/drawing/2014/main" id="{394A0F6F-9EFB-43EB-AC4C-13B3987CBF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EB4083-8137-4720-BE58-1C3C0B3077CC}"/>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138820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0DCDD-23F9-4877-A035-3CBA27315AB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E52E9AC-5672-412A-84F1-DD4E11631F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D21B73-3D2A-4D0B-BA4A-4D224814497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738D14-CEC8-4518-8D03-870E4C8CC238}"/>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6" name="Footer Placeholder 5">
            <a:extLst>
              <a:ext uri="{FF2B5EF4-FFF2-40B4-BE49-F238E27FC236}">
                <a16:creationId xmlns:a16="http://schemas.microsoft.com/office/drawing/2014/main" id="{9F7D51C1-E7FA-4E75-A6E1-C6749F1F3C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BC3471-7172-43E6-96D2-8B99EF05E8D0}"/>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1942222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6C12D-B67F-4B89-AF50-16F82469C4A9}"/>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2EF2B7A-052E-46C0-B5E7-BD43CFEBF3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CA7D41A-BB2A-4927-8298-461E8331090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106E33-8BB0-40EF-91A2-8B78C5E3A8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9341102-7181-4DCE-8000-560262BA897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B646AF-5BF5-4EB3-8D03-0F604BFAF337}"/>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8" name="Footer Placeholder 7">
            <a:extLst>
              <a:ext uri="{FF2B5EF4-FFF2-40B4-BE49-F238E27FC236}">
                <a16:creationId xmlns:a16="http://schemas.microsoft.com/office/drawing/2014/main" id="{9E5B61E6-8FC6-4D6C-930C-0A0FDFE62B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99B323-0439-446E-AC3C-8CA9C3BFC835}"/>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26552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2261F-2D6E-4AFA-B2CB-761451F8814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5B4B4020-350E-4C61-8861-3D03D21BFFA0}"/>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4" name="Footer Placeholder 3">
            <a:extLst>
              <a:ext uri="{FF2B5EF4-FFF2-40B4-BE49-F238E27FC236}">
                <a16:creationId xmlns:a16="http://schemas.microsoft.com/office/drawing/2014/main" id="{98D5D2CF-68E7-4C2B-B335-5FD0D61AB5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9E109F-DC11-4268-B637-8092C3718F32}"/>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1095368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A71E82-B5D8-46C2-8E5F-5BB0EA67EB6D}"/>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3" name="Footer Placeholder 2">
            <a:extLst>
              <a:ext uri="{FF2B5EF4-FFF2-40B4-BE49-F238E27FC236}">
                <a16:creationId xmlns:a16="http://schemas.microsoft.com/office/drawing/2014/main" id="{657D8566-C2A7-478F-A86C-F33A6B95BC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A04EDA-5A27-4386-B77A-2550E4A6CCDA}"/>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2557930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B7CB3-39F4-4A25-9C59-612E0BF0414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F783FF-1749-4C0F-903A-5C9C730610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84DC-11EE-42B1-BE95-16EAC3AF40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F79673-0B81-4ABD-824B-2D011B6A3130}"/>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6" name="Footer Placeholder 5">
            <a:extLst>
              <a:ext uri="{FF2B5EF4-FFF2-40B4-BE49-F238E27FC236}">
                <a16:creationId xmlns:a16="http://schemas.microsoft.com/office/drawing/2014/main" id="{94308E41-79BC-4833-88DB-36393D7E7F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361B2A-35E9-4774-BF80-D381DF647F1F}"/>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2153791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C7E3C-9564-4F54-ABEC-A790E372874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A2C444-79E0-4290-AF7D-A31ED2BD2E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67060D-A484-4A60-A0AD-27603993A3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682FAB-D563-463A-9DE0-B867E8594105}"/>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6" name="Footer Placeholder 5">
            <a:extLst>
              <a:ext uri="{FF2B5EF4-FFF2-40B4-BE49-F238E27FC236}">
                <a16:creationId xmlns:a16="http://schemas.microsoft.com/office/drawing/2014/main" id="{8D166FEB-727B-4C9E-86B9-56A0F5236F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BFC319-F596-4B19-9ADC-E5BF424378D3}"/>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349590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BB642A-FC4E-42C9-9FB6-39BCB875EC83}"/>
              </a:ext>
            </a:extLst>
          </p:cNvPr>
          <p:cNvSpPr>
            <a:spLocks noGrp="1"/>
          </p:cNvSpPr>
          <p:nvPr>
            <p:ph type="body" idx="1"/>
          </p:nvPr>
        </p:nvSpPr>
        <p:spPr>
          <a:xfrm>
            <a:off x="384629" y="1034597"/>
            <a:ext cx="11386958" cy="500334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224F901-1842-452B-915F-4D2BEE5665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C9E250-97EE-4C24-8777-2D670069F1C8}" type="datetimeFigureOut">
              <a:rPr lang="en-US" smtClean="0"/>
              <a:t>9/3/2019</a:t>
            </a:fld>
            <a:endParaRPr lang="en-US"/>
          </a:p>
        </p:txBody>
      </p:sp>
      <p:sp>
        <p:nvSpPr>
          <p:cNvPr id="5" name="Footer Placeholder 4">
            <a:extLst>
              <a:ext uri="{FF2B5EF4-FFF2-40B4-BE49-F238E27FC236}">
                <a16:creationId xmlns:a16="http://schemas.microsoft.com/office/drawing/2014/main" id="{65D3680E-D100-4A54-9D0B-0D1CE35302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ADB196-A1EF-43AE-B846-68FE48DEAA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89236A-2BCD-4920-921B-BF42637A53D5}" type="slidenum">
              <a:rPr lang="en-US" smtClean="0"/>
              <a:t>‹#›</a:t>
            </a:fld>
            <a:endParaRPr lang="en-US"/>
          </a:p>
        </p:txBody>
      </p:sp>
      <p:sp>
        <p:nvSpPr>
          <p:cNvPr id="7" name="Title 1">
            <a:extLst>
              <a:ext uri="{FF2B5EF4-FFF2-40B4-BE49-F238E27FC236}">
                <a16:creationId xmlns:a16="http://schemas.microsoft.com/office/drawing/2014/main" id="{A4C8AAF2-5834-2C48-83DF-5EC46CAE0B66}"/>
              </a:ext>
            </a:extLst>
          </p:cNvPr>
          <p:cNvSpPr txBox="1">
            <a:spLocks/>
          </p:cNvSpPr>
          <p:nvPr userDrawn="1"/>
        </p:nvSpPr>
        <p:spPr>
          <a:xfrm>
            <a:off x="643672" y="0"/>
            <a:ext cx="11386958"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733" dirty="0">
              <a:solidFill>
                <a:srgbClr val="FF0000"/>
              </a:solidFill>
              <a:latin typeface="Tahoma" pitchFamily="34" charset="0"/>
              <a:ea typeface="MS PGothic" pitchFamily="34" charset="-128"/>
              <a:cs typeface="Tahoma" pitchFamily="34" charset="0"/>
            </a:endParaRPr>
          </a:p>
        </p:txBody>
      </p:sp>
    </p:spTree>
    <p:extLst>
      <p:ext uri="{BB962C8B-B14F-4D97-AF65-F5344CB8AC3E}">
        <p14:creationId xmlns:p14="http://schemas.microsoft.com/office/powerpoint/2010/main" val="3386998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z-wave.com/" TargetMode="External"/><Relationship Id="rId2" Type="http://schemas.openxmlformats.org/officeDocument/2006/relationships/hyperlink" Target="https://z-wavealliance.or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sigfox.com/en/sigfox-iot-technology-overview"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nearfieldcommunication.or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networkworld.com/article/3196191/wifi-s-evolving-role-in-iot.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tiff"/><Relationship Id="rId7" Type="http://schemas.openxmlformats.org/officeDocument/2006/relationships/hyperlink" Target="https://www.home-assistant.io/components/binary_sensor.zigbee/"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hyperlink" Target="http://topone2u.blogspot.com/2013_04_01_archive.html" TargetMode="External"/><Relationship Id="rId5" Type="http://schemas.openxmlformats.org/officeDocument/2006/relationships/hyperlink" Target="http://theduran.com/forthcoming-5g-networks-subject-of-possible-nationalization-by-us-govt/" TargetMode="External"/><Relationship Id="rId10" Type="http://schemas.openxmlformats.org/officeDocument/2006/relationships/image" Target="../media/image5.jpg"/><Relationship Id="rId4" Type="http://schemas.openxmlformats.org/officeDocument/2006/relationships/image" Target="../media/image2.jpg"/><Relationship Id="rId9" Type="http://schemas.openxmlformats.org/officeDocument/2006/relationships/hyperlink" Target="http://benoitfelten.com/?p=413"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ubuntupit.com/top-15-standard-iot-protocols-that-you-must-know-about/"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www.mqtt.org/"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dds-foundation.org/"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www.amqp.org/"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api.example.com/resources/user/1036721?name=something"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coap.technology/"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miku.github.io/zeromq-slides/slides.html#slide-8"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riaps.isis.vanderbilt.edu/"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Amazon_Web_Servic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zigbee.or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lora-alliance.org/about-lorawa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cs.wayne.edu/saifullah/iotdi19.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C035FED-50C4-1640-9017-FCD3508BDB5E}"/>
              </a:ext>
            </a:extLst>
          </p:cNvPr>
          <p:cNvSpPr>
            <a:spLocks noGrp="1"/>
          </p:cNvSpPr>
          <p:nvPr>
            <p:ph type="ctrTitle"/>
          </p:nvPr>
        </p:nvSpPr>
        <p:spPr>
          <a:xfrm>
            <a:off x="838199" y="4525347"/>
            <a:ext cx="6801321" cy="1737360"/>
          </a:xfrm>
        </p:spPr>
        <p:txBody>
          <a:bodyPr anchor="ctr">
            <a:normAutofit fontScale="90000"/>
          </a:bodyPr>
          <a:lstStyle/>
          <a:p>
            <a:pPr algn="r"/>
            <a:r>
              <a:rPr lang="en-US" dirty="0"/>
              <a:t>Deconstructing </a:t>
            </a:r>
            <a:r>
              <a:rPr lang="en-US" dirty="0" err="1" smtClean="0"/>
              <a:t>IoT</a:t>
            </a:r>
            <a:r>
              <a:rPr lang="en-US" dirty="0" smtClean="0"/>
              <a:t>- Role of Middleware and Protocols</a:t>
            </a:r>
            <a:endParaRPr lang="en-US" dirty="0"/>
          </a:p>
        </p:txBody>
      </p:sp>
      <p:sp>
        <p:nvSpPr>
          <p:cNvPr id="5" name="Subtitle 4">
            <a:extLst>
              <a:ext uri="{FF2B5EF4-FFF2-40B4-BE49-F238E27FC236}">
                <a16:creationId xmlns:a16="http://schemas.microsoft.com/office/drawing/2014/main" id="{EDABC4E6-12A6-884A-8E42-F0173F6980C5}"/>
              </a:ext>
            </a:extLst>
          </p:cNvPr>
          <p:cNvSpPr>
            <a:spLocks noGrp="1"/>
          </p:cNvSpPr>
          <p:nvPr>
            <p:ph type="subTitle" idx="1"/>
          </p:nvPr>
        </p:nvSpPr>
        <p:spPr>
          <a:xfrm>
            <a:off x="7961258" y="4525347"/>
            <a:ext cx="3258675" cy="1737360"/>
          </a:xfrm>
        </p:spPr>
        <p:txBody>
          <a:bodyPr anchor="ctr">
            <a:normAutofit/>
          </a:bodyPr>
          <a:lstStyle/>
          <a:p>
            <a:pPr algn="l"/>
            <a:r>
              <a:rPr lang="en-US" dirty="0" smtClean="0"/>
              <a:t>Abhishek</a:t>
            </a:r>
            <a:endParaRPr lang="en-US" dirty="0"/>
          </a:p>
        </p:txBody>
      </p:sp>
      <p:sp>
        <p:nvSpPr>
          <p:cNvPr id="17"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225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a:bodyPr>
          <a:lstStyle/>
          <a:p>
            <a:r>
              <a:rPr lang="en-US" dirty="0"/>
              <a:t>Wireless communication protocol meant primarily for home automation</a:t>
            </a:r>
          </a:p>
          <a:p>
            <a:r>
              <a:rPr lang="en-US" dirty="0"/>
              <a:t>Mesh network with low energy radio waves and no coordinator node</a:t>
            </a:r>
          </a:p>
          <a:p>
            <a:r>
              <a:rPr lang="en-US" dirty="0"/>
              <a:t>There is a Z-Wave alliance (</a:t>
            </a:r>
            <a:r>
              <a:rPr lang="en-US" dirty="0">
                <a:hlinkClick r:id="rId2"/>
              </a:rPr>
              <a:t>https://z-wavealliance.org/</a:t>
            </a:r>
            <a:r>
              <a:rPr lang="en-US" dirty="0"/>
              <a:t>)</a:t>
            </a:r>
          </a:p>
          <a:p>
            <a:r>
              <a:rPr lang="en-US" dirty="0"/>
              <a:t>Over 100 million products sold</a:t>
            </a:r>
          </a:p>
          <a:p>
            <a:pPr lvl="1"/>
            <a:r>
              <a:rPr lang="en-US" dirty="0"/>
              <a:t>Found in hotels, cruise ships, alarm companies, </a:t>
            </a:r>
            <a:r>
              <a:rPr lang="en-US" dirty="0" err="1"/>
              <a:t>etc</a:t>
            </a:r>
            <a:endParaRPr lang="en-US" dirty="0"/>
          </a:p>
          <a:p>
            <a:r>
              <a:rPr lang="en-US" dirty="0"/>
              <a:t>No interference from </a:t>
            </a:r>
            <a:r>
              <a:rPr lang="en-US" dirty="0" err="1"/>
              <a:t>WiFi</a:t>
            </a:r>
            <a:r>
              <a:rPr lang="en-US" dirty="0"/>
              <a:t>, Bluetooth, </a:t>
            </a:r>
            <a:r>
              <a:rPr lang="en-US" dirty="0" err="1"/>
              <a:t>etc</a:t>
            </a:r>
            <a:endParaRPr lang="en-US" dirty="0"/>
          </a:p>
          <a:p>
            <a:r>
              <a:rPr lang="en-US" dirty="0"/>
              <a:t>Meant to send short sized messages on half-duplex channels</a:t>
            </a:r>
          </a:p>
          <a:p>
            <a:r>
              <a:rPr lang="en-US" dirty="0"/>
              <a:t>Range: 30 meters indoors; 100 meters outdoors</a:t>
            </a:r>
          </a:p>
          <a:p>
            <a:r>
              <a:rPr lang="en-US" dirty="0"/>
              <a:t>Maximum nodes: 232 in a mesh</a:t>
            </a:r>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Z-Wave</a:t>
            </a:r>
          </a:p>
        </p:txBody>
      </p:sp>
      <p:sp>
        <p:nvSpPr>
          <p:cNvPr id="6" name="Rectangle 5"/>
          <p:cNvSpPr/>
          <p:nvPr/>
        </p:nvSpPr>
        <p:spPr>
          <a:xfrm>
            <a:off x="8771938" y="6065837"/>
            <a:ext cx="2646815" cy="369332"/>
          </a:xfrm>
          <a:prstGeom prst="rect">
            <a:avLst/>
          </a:prstGeom>
        </p:spPr>
        <p:txBody>
          <a:bodyPr wrap="none">
            <a:spAutoFit/>
          </a:bodyPr>
          <a:lstStyle/>
          <a:p>
            <a:r>
              <a:rPr lang="en-US" dirty="0">
                <a:hlinkClick r:id="rId3"/>
              </a:rPr>
              <a:t>https://www.z-wave.com/</a:t>
            </a:r>
            <a:endParaRPr lang="en-US" dirty="0"/>
          </a:p>
        </p:txBody>
      </p:sp>
    </p:spTree>
    <p:extLst>
      <p:ext uri="{BB962C8B-B14F-4D97-AF65-F5344CB8AC3E}">
        <p14:creationId xmlns:p14="http://schemas.microsoft.com/office/powerpoint/2010/main" val="1069996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a:bodyPr>
          <a:lstStyle/>
          <a:p>
            <a:r>
              <a:rPr lang="en-US" dirty="0"/>
              <a:t>Rolling out a global </a:t>
            </a:r>
            <a:r>
              <a:rPr lang="en-US" dirty="0" err="1"/>
              <a:t>IoT</a:t>
            </a:r>
            <a:r>
              <a:rPr lang="en-US" dirty="0"/>
              <a:t> network</a:t>
            </a:r>
          </a:p>
          <a:p>
            <a:r>
              <a:rPr lang="en-US" dirty="0"/>
              <a:t>Software-based communication where all the complexity is managed in the Cloud rather than the devices</a:t>
            </a:r>
          </a:p>
          <a:p>
            <a:r>
              <a:rPr lang="en-US" dirty="0"/>
              <a:t>Uses ultra narrow band (200 KHz of publicly available band)</a:t>
            </a:r>
          </a:p>
          <a:p>
            <a:r>
              <a:rPr lang="en-US" dirty="0"/>
              <a:t>Lightweight protocol, small message sizes</a:t>
            </a:r>
          </a:p>
          <a:p>
            <a:r>
              <a:rPr lang="en-US" dirty="0"/>
              <a:t>Star network</a:t>
            </a:r>
          </a:p>
          <a:p>
            <a:pPr lvl="1"/>
            <a:endParaRPr lang="en-US" dirty="0"/>
          </a:p>
          <a:p>
            <a:pPr lvl="1"/>
            <a:endParaRPr lang="en-US" dirty="0"/>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a:t>
            </a:r>
            <a:r>
              <a:rPr lang="en-US" sz="3733" dirty="0" err="1">
                <a:solidFill>
                  <a:srgbClr val="FF0000"/>
                </a:solidFill>
                <a:latin typeface="Tahoma" pitchFamily="34" charset="0"/>
                <a:ea typeface="MS PGothic" pitchFamily="34" charset="-128"/>
                <a:cs typeface="Tahoma" pitchFamily="34" charset="0"/>
              </a:rPr>
              <a:t>SigFox</a:t>
            </a:r>
            <a:endParaRPr lang="en-US" sz="3733" dirty="0">
              <a:solidFill>
                <a:srgbClr val="FF0000"/>
              </a:solidFill>
              <a:latin typeface="Tahoma" pitchFamily="34" charset="0"/>
              <a:ea typeface="MS PGothic" pitchFamily="34" charset="-128"/>
              <a:cs typeface="Tahoma" pitchFamily="34" charset="0"/>
            </a:endParaRPr>
          </a:p>
        </p:txBody>
      </p:sp>
      <p:sp>
        <p:nvSpPr>
          <p:cNvPr id="6" name="Rectangle 5"/>
          <p:cNvSpPr/>
          <p:nvPr/>
        </p:nvSpPr>
        <p:spPr>
          <a:xfrm>
            <a:off x="5218633" y="5853277"/>
            <a:ext cx="5744842" cy="369332"/>
          </a:xfrm>
          <a:prstGeom prst="rect">
            <a:avLst/>
          </a:prstGeom>
        </p:spPr>
        <p:txBody>
          <a:bodyPr wrap="none">
            <a:spAutoFit/>
          </a:bodyPr>
          <a:lstStyle/>
          <a:p>
            <a:r>
              <a:rPr lang="en-US" dirty="0">
                <a:hlinkClick r:id="rId2"/>
              </a:rPr>
              <a:t>https://www.sigfox.com/en/sigfox-iot-technology-overview</a:t>
            </a:r>
            <a:endParaRPr lang="en-US" dirty="0"/>
          </a:p>
        </p:txBody>
      </p:sp>
    </p:spTree>
    <p:extLst>
      <p:ext uri="{BB962C8B-B14F-4D97-AF65-F5344CB8AC3E}">
        <p14:creationId xmlns:p14="http://schemas.microsoft.com/office/powerpoint/2010/main" val="2806781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fontScale="92500" lnSpcReduction="20000"/>
          </a:bodyPr>
          <a:lstStyle/>
          <a:p>
            <a:r>
              <a:rPr lang="en-US" dirty="0"/>
              <a:t>For contactless communication between devices like smartphones</a:t>
            </a:r>
          </a:p>
          <a:p>
            <a:r>
              <a:rPr lang="en-US" dirty="0"/>
              <a:t>One can just wave one device over another device that is also NFC-enabled and information can be transmitted between them without the need for connection setup</a:t>
            </a:r>
          </a:p>
          <a:p>
            <a:r>
              <a:rPr lang="en-US" dirty="0"/>
              <a:t>Essentially, a radio frequency current is established between the two communicating devices</a:t>
            </a:r>
          </a:p>
          <a:p>
            <a:r>
              <a:rPr lang="en-US" dirty="0"/>
              <a:t>NFC is a subset of RFID and uses 13.56MHz frequency</a:t>
            </a:r>
          </a:p>
          <a:p>
            <a:r>
              <a:rPr lang="en-US" dirty="0"/>
              <a:t>A typical communication involves a “reader” or “interrogator” node communicating with a “passive” node</a:t>
            </a:r>
          </a:p>
          <a:p>
            <a:pPr lvl="1"/>
            <a:r>
              <a:rPr lang="en-US" dirty="0"/>
              <a:t>Useful in boarding subway trains, paying bills in grocery stores, </a:t>
            </a:r>
            <a:r>
              <a:rPr lang="en-US" dirty="0" err="1"/>
              <a:t>etc</a:t>
            </a:r>
            <a:r>
              <a:rPr lang="en-US" dirty="0"/>
              <a:t> all from a single device</a:t>
            </a:r>
          </a:p>
          <a:p>
            <a:pPr lvl="1"/>
            <a:r>
              <a:rPr lang="en-US" dirty="0"/>
              <a:t>Used in Apple Pay, Android Pay, Samsung Pay</a:t>
            </a:r>
          </a:p>
          <a:p>
            <a:r>
              <a:rPr lang="en-US" dirty="0"/>
              <a:t>NFC-based payments are dynamically encrypted making them secure</a:t>
            </a:r>
          </a:p>
          <a:p>
            <a:r>
              <a:rPr lang="en-US" dirty="0"/>
              <a:t>EMV (</a:t>
            </a:r>
            <a:r>
              <a:rPr lang="en-US" dirty="0" err="1"/>
              <a:t>Europay</a:t>
            </a:r>
            <a:r>
              <a:rPr lang="en-US" dirty="0"/>
              <a:t>, Mastercard and Visa) is different from NFC and is the credit card chip technology</a:t>
            </a:r>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NFC (Near Field Communications)</a:t>
            </a:r>
          </a:p>
        </p:txBody>
      </p:sp>
      <p:sp>
        <p:nvSpPr>
          <p:cNvPr id="6" name="Rectangle 5"/>
          <p:cNvSpPr/>
          <p:nvPr/>
        </p:nvSpPr>
        <p:spPr>
          <a:xfrm>
            <a:off x="7853188" y="6356988"/>
            <a:ext cx="3486788" cy="369332"/>
          </a:xfrm>
          <a:prstGeom prst="rect">
            <a:avLst/>
          </a:prstGeom>
        </p:spPr>
        <p:txBody>
          <a:bodyPr wrap="none">
            <a:spAutoFit/>
          </a:bodyPr>
          <a:lstStyle/>
          <a:p>
            <a:r>
              <a:rPr lang="en-US" dirty="0">
                <a:hlinkClick r:id="rId2"/>
              </a:rPr>
              <a:t>http://nearfieldcommunication.org</a:t>
            </a:r>
            <a:endParaRPr lang="en-US" dirty="0"/>
          </a:p>
        </p:txBody>
      </p:sp>
    </p:spTree>
    <p:extLst>
      <p:ext uri="{BB962C8B-B14F-4D97-AF65-F5344CB8AC3E}">
        <p14:creationId xmlns:p14="http://schemas.microsoft.com/office/powerpoint/2010/main" val="483270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B52AED-DE95-434D-B04E-7DFF68DBCE7F}"/>
              </a:ext>
            </a:extLst>
          </p:cNvPr>
          <p:cNvSpPr txBox="1"/>
          <p:nvPr/>
        </p:nvSpPr>
        <p:spPr>
          <a:xfrm>
            <a:off x="1409351" y="6409189"/>
            <a:ext cx="8502392" cy="369332"/>
          </a:xfrm>
          <a:prstGeom prst="rect">
            <a:avLst/>
          </a:prstGeom>
          <a:noFill/>
        </p:spPr>
        <p:txBody>
          <a:bodyPr wrap="none" rtlCol="0">
            <a:spAutoFit/>
          </a:bodyPr>
          <a:lstStyle/>
          <a:p>
            <a:r>
              <a:rPr lang="en-US" dirty="0"/>
              <a:t>Source: </a:t>
            </a:r>
            <a:r>
              <a:rPr lang="en-US" dirty="0">
                <a:hlinkClick r:id="rId3"/>
              </a:rPr>
              <a:t>https://www.networkworld.com/article/3196191/wifi-s-evolving-role-in-iot.html</a:t>
            </a:r>
            <a:endParaRPr lang="en-US" dirty="0"/>
          </a:p>
        </p:txBody>
      </p:sp>
      <p:pic>
        <p:nvPicPr>
          <p:cNvPr id="1026" name="Picture 2" descr="https://images.techhive.com/images/article/2017/05/wif-for-iot-technologies-100722297-orig.jpg">
            <a:extLst>
              <a:ext uri="{FF2B5EF4-FFF2-40B4-BE49-F238E27FC236}">
                <a16:creationId xmlns:a16="http://schemas.microsoft.com/office/drawing/2014/main" id="{03689641-EFA1-4CCA-9C8B-4DDBB41B3BED}"/>
              </a:ext>
            </a:extLst>
          </p:cNvPr>
          <p:cNvPicPr>
            <a:picLocks noGrp="1" noChangeAspect="1" noChangeArrowheads="1"/>
          </p:cNvPicPr>
          <p:nvPr>
            <p:ph idx="1"/>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65067" y="48620"/>
            <a:ext cx="9582743" cy="636056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0458112-5DB0-4CD3-B6CC-829849409F31}"/>
              </a:ext>
            </a:extLst>
          </p:cNvPr>
          <p:cNvSpPr>
            <a:spLocks noGrp="1"/>
          </p:cNvSpPr>
          <p:nvPr>
            <p:ph type="title"/>
          </p:nvPr>
        </p:nvSpPr>
        <p:spPr>
          <a:xfrm>
            <a:off x="4695662" y="1439534"/>
            <a:ext cx="11877963" cy="677903"/>
          </a:xfrm>
        </p:spPr>
        <p:txBody>
          <a:bodyPr/>
          <a:lstStyle/>
          <a:p>
            <a:pPr algn="ctr" defTabSz="342900"/>
            <a:r>
              <a:rPr lang="en-US" sz="3733" dirty="0">
                <a:solidFill>
                  <a:srgbClr val="FF0000"/>
                </a:solidFill>
                <a:latin typeface="Tahoma" pitchFamily="34" charset="0"/>
                <a:ea typeface="MS PGothic" pitchFamily="34" charset="-128"/>
                <a:cs typeface="Tahoma" pitchFamily="34" charset="0"/>
              </a:rPr>
              <a:t>IoT Protocols –</a:t>
            </a:r>
            <a:br>
              <a:rPr lang="en-US" sz="3733" dirty="0">
                <a:solidFill>
                  <a:srgbClr val="FF0000"/>
                </a:solidFill>
                <a:latin typeface="Tahoma" pitchFamily="34" charset="0"/>
                <a:ea typeface="MS PGothic" pitchFamily="34" charset="-128"/>
                <a:cs typeface="Tahoma" pitchFamily="34" charset="0"/>
              </a:rPr>
            </a:br>
            <a:r>
              <a:rPr lang="en-US" sz="3733" dirty="0">
                <a:solidFill>
                  <a:srgbClr val="FF0000"/>
                </a:solidFill>
                <a:latin typeface="Tahoma" pitchFamily="34" charset="0"/>
                <a:ea typeface="MS PGothic" pitchFamily="34" charset="-128"/>
                <a:cs typeface="Tahoma" pitchFamily="34" charset="0"/>
              </a:rPr>
              <a:t> Comparison</a:t>
            </a:r>
          </a:p>
        </p:txBody>
      </p:sp>
    </p:spTree>
    <p:extLst>
      <p:ext uri="{BB962C8B-B14F-4D97-AF65-F5344CB8AC3E}">
        <p14:creationId xmlns:p14="http://schemas.microsoft.com/office/powerpoint/2010/main" val="1634416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C035FED-50C4-1640-9017-FCD3508BDB5E}"/>
              </a:ext>
            </a:extLst>
          </p:cNvPr>
          <p:cNvSpPr>
            <a:spLocks noGrp="1"/>
          </p:cNvSpPr>
          <p:nvPr>
            <p:ph type="ctrTitle"/>
          </p:nvPr>
        </p:nvSpPr>
        <p:spPr>
          <a:xfrm>
            <a:off x="1" y="4185481"/>
            <a:ext cx="7655302" cy="1737360"/>
          </a:xfrm>
        </p:spPr>
        <p:txBody>
          <a:bodyPr anchor="ctr">
            <a:normAutofit/>
          </a:bodyPr>
          <a:lstStyle/>
          <a:p>
            <a:pPr algn="r"/>
            <a:r>
              <a:rPr lang="en-US" dirty="0"/>
              <a:t/>
            </a:r>
            <a:br>
              <a:rPr lang="en-US" dirty="0"/>
            </a:br>
            <a:r>
              <a:rPr lang="en-US" dirty="0" err="1" smtClean="0"/>
              <a:t>IoT</a:t>
            </a:r>
            <a:r>
              <a:rPr lang="en-US" dirty="0" smtClean="0"/>
              <a:t> Middleware</a:t>
            </a:r>
            <a:endParaRPr lang="en-US" dirty="0"/>
          </a:p>
        </p:txBody>
      </p:sp>
      <p:sp>
        <p:nvSpPr>
          <p:cNvPr id="17"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ubtitle 1"/>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1010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8ED25-273C-4F65-A78A-BE7C2F990E74}"/>
              </a:ext>
            </a:extLst>
          </p:cNvPr>
          <p:cNvSpPr>
            <a:spLocks noGrp="1"/>
          </p:cNvSpPr>
          <p:nvPr>
            <p:ph type="title"/>
          </p:nvPr>
        </p:nvSpPr>
        <p:spPr/>
        <p:txBody>
          <a:bodyPr/>
          <a:lstStyle/>
          <a:p>
            <a:pPr algn="ctr" defTabSz="342900"/>
            <a:r>
              <a:rPr lang="en-US" sz="3733" dirty="0">
                <a:solidFill>
                  <a:srgbClr val="FF0000"/>
                </a:solidFill>
                <a:latin typeface="Tahoma" pitchFamily="34" charset="0"/>
                <a:ea typeface="MS PGothic" pitchFamily="34" charset="-128"/>
                <a:cs typeface="Tahoma" pitchFamily="34" charset="0"/>
              </a:rPr>
              <a:t>What is middleware</a:t>
            </a:r>
          </a:p>
        </p:txBody>
      </p:sp>
      <p:sp>
        <p:nvSpPr>
          <p:cNvPr id="3" name="Content Placeholder 2">
            <a:extLst>
              <a:ext uri="{FF2B5EF4-FFF2-40B4-BE49-F238E27FC236}">
                <a16:creationId xmlns:a16="http://schemas.microsoft.com/office/drawing/2014/main" id="{17385D61-DF84-4370-A447-4BEC8A804D47}"/>
              </a:ext>
            </a:extLst>
          </p:cNvPr>
          <p:cNvSpPr>
            <a:spLocks noGrp="1"/>
          </p:cNvSpPr>
          <p:nvPr>
            <p:ph idx="1"/>
          </p:nvPr>
        </p:nvSpPr>
        <p:spPr/>
        <p:txBody>
          <a:bodyPr/>
          <a:lstStyle/>
          <a:p>
            <a:r>
              <a:rPr lang="en-US" dirty="0"/>
              <a:t>Distributed applications written with socket can become cumbersome.</a:t>
            </a:r>
          </a:p>
          <a:p>
            <a:r>
              <a:rPr lang="en-US" dirty="0"/>
              <a:t>There are a few problems that must always be solved.</a:t>
            </a:r>
          </a:p>
          <a:p>
            <a:pPr lvl="1"/>
            <a:r>
              <a:rPr lang="en-US" dirty="0"/>
              <a:t>Hardwiring target addresses – a client needs to know the server IP</a:t>
            </a:r>
          </a:p>
          <a:p>
            <a:pPr lvl="1"/>
            <a:r>
              <a:rPr lang="en-US" dirty="0"/>
              <a:t>Typical protocol is A sends data to B, then B replies while A waits and then then A responds back.</a:t>
            </a:r>
          </a:p>
          <a:p>
            <a:pPr lvl="1"/>
            <a:r>
              <a:rPr lang="en-US" dirty="0"/>
              <a:t>Data marshalling problem. How do you decide what is the on-the wire protocol.</a:t>
            </a:r>
          </a:p>
          <a:p>
            <a:pPr lvl="1"/>
            <a:r>
              <a:rPr lang="en-US" dirty="0"/>
              <a:t>Can we abstract away the gory details of the communication from the computation aspect of the distributed application?</a:t>
            </a:r>
          </a:p>
        </p:txBody>
      </p:sp>
    </p:spTree>
    <p:extLst>
      <p:ext uri="{BB962C8B-B14F-4D97-AF65-F5344CB8AC3E}">
        <p14:creationId xmlns:p14="http://schemas.microsoft.com/office/powerpoint/2010/main" val="353064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86FEC-1812-44D7-9450-86D28A80CC0F}"/>
              </a:ext>
            </a:extLst>
          </p:cNvPr>
          <p:cNvSpPr>
            <a:spLocks noGrp="1"/>
          </p:cNvSpPr>
          <p:nvPr>
            <p:ph type="title"/>
          </p:nvPr>
        </p:nvSpPr>
        <p:spPr/>
        <p:txBody>
          <a:bodyPr/>
          <a:lstStyle/>
          <a:p>
            <a:pPr algn="ctr" defTabSz="342900"/>
            <a:r>
              <a:rPr lang="en-US" sz="3733" dirty="0">
                <a:solidFill>
                  <a:srgbClr val="FF0000"/>
                </a:solidFill>
                <a:latin typeface="Tahoma" pitchFamily="34" charset="0"/>
                <a:ea typeface="MS PGothic" pitchFamily="34" charset="-128"/>
                <a:cs typeface="Tahoma" pitchFamily="34" charset="0"/>
              </a:rPr>
              <a:t>What is middleware</a:t>
            </a:r>
          </a:p>
        </p:txBody>
      </p:sp>
      <p:sp>
        <p:nvSpPr>
          <p:cNvPr id="3" name="Content Placeholder 2">
            <a:extLst>
              <a:ext uri="{FF2B5EF4-FFF2-40B4-BE49-F238E27FC236}">
                <a16:creationId xmlns:a16="http://schemas.microsoft.com/office/drawing/2014/main" id="{E3EE0970-C6E3-4F03-B7C4-2733FE26BC84}"/>
              </a:ext>
            </a:extLst>
          </p:cNvPr>
          <p:cNvSpPr>
            <a:spLocks noGrp="1"/>
          </p:cNvSpPr>
          <p:nvPr>
            <p:ph idx="1"/>
          </p:nvPr>
        </p:nvSpPr>
        <p:spPr/>
        <p:txBody>
          <a:bodyPr/>
          <a:lstStyle/>
          <a:p>
            <a:r>
              <a:rPr lang="en-US" dirty="0"/>
              <a:t>Think of middleware as a combination of services [external processes] and libraries that solves the problems of slide 2.</a:t>
            </a:r>
          </a:p>
          <a:p>
            <a:pPr lvl="1"/>
            <a:r>
              <a:rPr lang="en-US" dirty="0"/>
              <a:t>Services provided can be</a:t>
            </a:r>
          </a:p>
          <a:p>
            <a:pPr lvl="2"/>
            <a:r>
              <a:rPr lang="en-US" dirty="0"/>
              <a:t>Discovery – automatic wiring of clients and servers</a:t>
            </a:r>
          </a:p>
          <a:p>
            <a:pPr lvl="2"/>
            <a:r>
              <a:rPr lang="en-US" dirty="0"/>
              <a:t>Improved fault tolerance and restart of dead processes.</a:t>
            </a:r>
          </a:p>
          <a:p>
            <a:pPr lvl="2"/>
            <a:r>
              <a:rPr lang="en-US" dirty="0"/>
              <a:t>End to End Quality of service Management, etc.</a:t>
            </a:r>
          </a:p>
          <a:p>
            <a:pPr lvl="1"/>
            <a:r>
              <a:rPr lang="en-US" dirty="0"/>
              <a:t>The library can provide</a:t>
            </a:r>
          </a:p>
          <a:p>
            <a:pPr lvl="2"/>
            <a:r>
              <a:rPr lang="en-US" dirty="0"/>
              <a:t>Core communication design patterns [we will talk about it]</a:t>
            </a:r>
          </a:p>
          <a:p>
            <a:pPr lvl="2"/>
            <a:r>
              <a:rPr lang="en-US" dirty="0"/>
              <a:t>Automatic encoding and decoding of messages</a:t>
            </a:r>
          </a:p>
          <a:p>
            <a:pPr lvl="2"/>
            <a:r>
              <a:rPr lang="en-US" dirty="0"/>
              <a:t>Provide callback for invoking a function when data is received.</a:t>
            </a:r>
          </a:p>
          <a:p>
            <a:pPr lvl="2"/>
            <a:r>
              <a:rPr lang="en-US" dirty="0"/>
              <a:t>Advanced buffering capabilities to allow handover of certain tasks to the middleware</a:t>
            </a:r>
          </a:p>
          <a:p>
            <a:pPr lvl="3"/>
            <a:r>
              <a:rPr lang="en-US" dirty="0"/>
              <a:t>For example, connection set is managed by several threads running in background in zero MQ </a:t>
            </a:r>
          </a:p>
        </p:txBody>
      </p:sp>
    </p:spTree>
    <p:extLst>
      <p:ext uri="{BB962C8B-B14F-4D97-AF65-F5344CB8AC3E}">
        <p14:creationId xmlns:p14="http://schemas.microsoft.com/office/powerpoint/2010/main" val="2046974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53CE-03C0-407B-A20E-0485983B8DE9}"/>
              </a:ext>
            </a:extLst>
          </p:cNvPr>
          <p:cNvSpPr>
            <a:spLocks noGrp="1"/>
          </p:cNvSpPr>
          <p:nvPr>
            <p:ph type="title"/>
          </p:nvPr>
        </p:nvSpPr>
        <p:spPr/>
        <p:txBody>
          <a:bodyPr/>
          <a:lstStyle/>
          <a:p>
            <a:pPr algn="ctr" defTabSz="342900"/>
            <a:r>
              <a:rPr lang="en-US" sz="3733" dirty="0">
                <a:solidFill>
                  <a:srgbClr val="FF0000"/>
                </a:solidFill>
                <a:latin typeface="Tahoma" pitchFamily="34" charset="0"/>
                <a:ea typeface="MS PGothic" pitchFamily="34" charset="-128"/>
                <a:cs typeface="Tahoma" pitchFamily="34" charset="0"/>
              </a:rPr>
              <a:t>Communication Patterns</a:t>
            </a:r>
          </a:p>
        </p:txBody>
      </p:sp>
      <p:sp>
        <p:nvSpPr>
          <p:cNvPr id="3" name="Content Placeholder 2">
            <a:extLst>
              <a:ext uri="{FF2B5EF4-FFF2-40B4-BE49-F238E27FC236}">
                <a16:creationId xmlns:a16="http://schemas.microsoft.com/office/drawing/2014/main" id="{DD44FF94-7605-4D97-BA40-DBFA17C5B684}"/>
              </a:ext>
            </a:extLst>
          </p:cNvPr>
          <p:cNvSpPr>
            <a:spLocks noGrp="1"/>
          </p:cNvSpPr>
          <p:nvPr>
            <p:ph idx="1"/>
          </p:nvPr>
        </p:nvSpPr>
        <p:spPr/>
        <p:txBody>
          <a:bodyPr/>
          <a:lstStyle/>
          <a:p>
            <a:r>
              <a:rPr lang="en-US" dirty="0"/>
              <a:t>Communication patterns can be generally divided into two groups</a:t>
            </a:r>
          </a:p>
          <a:p>
            <a:pPr lvl="1"/>
            <a:r>
              <a:rPr lang="en-US" dirty="0"/>
              <a:t>Asynchronous Interaction – The parties do not wait for a response and computation can start without waiting for communication to finish.</a:t>
            </a:r>
          </a:p>
          <a:p>
            <a:pPr lvl="1"/>
            <a:r>
              <a:rPr lang="en-US" dirty="0"/>
              <a:t>Synchronous Interaction  - Computation is blocked to ensure that the communication finishes.</a:t>
            </a:r>
          </a:p>
          <a:p>
            <a:r>
              <a:rPr lang="en-US" dirty="0"/>
              <a:t>Asynchronous Interaction</a:t>
            </a:r>
          </a:p>
          <a:p>
            <a:pPr lvl="1"/>
            <a:r>
              <a:rPr lang="en-US" dirty="0"/>
              <a:t>Publish/Subscribe</a:t>
            </a:r>
          </a:p>
          <a:p>
            <a:pPr lvl="1"/>
            <a:r>
              <a:rPr lang="en-US" dirty="0" err="1"/>
              <a:t>Async</a:t>
            </a:r>
            <a:r>
              <a:rPr lang="en-US" dirty="0"/>
              <a:t> request reply</a:t>
            </a:r>
          </a:p>
          <a:p>
            <a:r>
              <a:rPr lang="en-US" dirty="0"/>
              <a:t>Synchronous Interaction</a:t>
            </a:r>
          </a:p>
          <a:p>
            <a:pPr lvl="1"/>
            <a:r>
              <a:rPr lang="en-US" dirty="0"/>
              <a:t>Request Reply</a:t>
            </a:r>
          </a:p>
        </p:txBody>
      </p:sp>
    </p:spTree>
    <p:extLst>
      <p:ext uri="{BB962C8B-B14F-4D97-AF65-F5344CB8AC3E}">
        <p14:creationId xmlns:p14="http://schemas.microsoft.com/office/powerpoint/2010/main" val="1002470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Publish/Subscribe</a:t>
            </a:r>
            <a:endParaRPr lang="en-US" dirty="0"/>
          </a:p>
        </p:txBody>
      </p:sp>
      <p:sp>
        <p:nvSpPr>
          <p:cNvPr id="5" name="Text Placeholder 4"/>
          <p:cNvSpPr>
            <a:spLocks noGrp="1"/>
          </p:cNvSpPr>
          <p:nvPr>
            <p:ph type="body" idx="1"/>
          </p:nvPr>
        </p:nvSpPr>
        <p:spPr/>
        <p:txBody>
          <a:bodyPr>
            <a:normAutofit fontScale="70000" lnSpcReduction="20000"/>
          </a:bodyPr>
          <a:lstStyle/>
          <a:p>
            <a:r>
              <a:rPr lang="en-US" dirty="0" smtClean="0"/>
              <a:t>Slides based on Content from Andy Gokhale and the paper</a:t>
            </a:r>
          </a:p>
          <a:p>
            <a:endParaRPr lang="en-US" dirty="0"/>
          </a:p>
          <a:p>
            <a:pPr marL="342900" indent="-342900">
              <a:buFont typeface="Arial" panose="020B0604020202020204" pitchFamily="34" charset="0"/>
              <a:buChar char="•"/>
            </a:pPr>
            <a:r>
              <a:rPr lang="en-US" dirty="0"/>
              <a:t>Patrick </a:t>
            </a:r>
            <a:r>
              <a:rPr lang="en-US" dirty="0" smtClean="0"/>
              <a:t>Th</a:t>
            </a:r>
            <a:r>
              <a:rPr lang="en-US" dirty="0"/>
              <a:t>. </a:t>
            </a:r>
            <a:r>
              <a:rPr lang="en-US" dirty="0" err="1"/>
              <a:t>Eugster</a:t>
            </a:r>
            <a:r>
              <a:rPr lang="en-US" dirty="0"/>
              <a:t>, Pascal A. </a:t>
            </a:r>
            <a:r>
              <a:rPr lang="en-US" dirty="0" err="1"/>
              <a:t>Felber</a:t>
            </a:r>
            <a:r>
              <a:rPr lang="en-US" dirty="0"/>
              <a:t>, </a:t>
            </a:r>
            <a:r>
              <a:rPr lang="en-US" dirty="0" err="1"/>
              <a:t>Rachid</a:t>
            </a:r>
            <a:r>
              <a:rPr lang="en-US" dirty="0"/>
              <a:t> </a:t>
            </a:r>
            <a:r>
              <a:rPr lang="en-US" dirty="0" err="1"/>
              <a:t>Guerraoui</a:t>
            </a:r>
            <a:r>
              <a:rPr lang="en-US" dirty="0"/>
              <a:t>, and Anne-Marie </a:t>
            </a:r>
            <a:r>
              <a:rPr lang="en-US" dirty="0" err="1"/>
              <a:t>Kermarrec</a:t>
            </a:r>
            <a:r>
              <a:rPr lang="en-US" dirty="0"/>
              <a:t>. 2003. The many faces of publish/subscribe. ACM </a:t>
            </a:r>
            <a:r>
              <a:rPr lang="en-US" dirty="0" err="1"/>
              <a:t>Comput</a:t>
            </a:r>
            <a:r>
              <a:rPr lang="en-US" dirty="0"/>
              <a:t>. Surv.35, 2 (June 2003), 114-131. DOI=http://dx.doi.org/10.1145/857076.857078</a:t>
            </a:r>
            <a:br>
              <a:rPr lang="en-US" dirty="0"/>
            </a:br>
            <a:r>
              <a:rPr lang="en-US" dirty="0"/>
              <a:t> </a:t>
            </a:r>
          </a:p>
        </p:txBody>
      </p:sp>
    </p:spTree>
    <p:extLst>
      <p:ext uri="{BB962C8B-B14F-4D97-AF65-F5344CB8AC3E}">
        <p14:creationId xmlns:p14="http://schemas.microsoft.com/office/powerpoint/2010/main" val="4069546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Publish-Subscribe</a:t>
            </a:r>
            <a:endParaRPr lang="en-US" dirty="0"/>
          </a:p>
        </p:txBody>
      </p:sp>
      <p:sp>
        <p:nvSpPr>
          <p:cNvPr id="3" name="Content Placeholder 2"/>
          <p:cNvSpPr>
            <a:spLocks noGrp="1"/>
          </p:cNvSpPr>
          <p:nvPr>
            <p:ph idx="1"/>
          </p:nvPr>
        </p:nvSpPr>
        <p:spPr/>
        <p:txBody>
          <a:bodyPr/>
          <a:lstStyle/>
          <a:p>
            <a:r>
              <a:rPr lang="en-US" dirty="0" smtClean="0"/>
              <a:t>Provides decoupling among producers (called publishers) and consumers (called subscribers along three dimensions</a:t>
            </a:r>
          </a:p>
          <a:p>
            <a:pPr lvl="1"/>
            <a:r>
              <a:rPr lang="en-US" dirty="0" smtClean="0"/>
              <a:t>Time</a:t>
            </a:r>
          </a:p>
          <a:p>
            <a:pPr lvl="2"/>
            <a:r>
              <a:rPr lang="en-US" dirty="0" smtClean="0"/>
              <a:t>They do not have to be up and running at the same time</a:t>
            </a:r>
          </a:p>
          <a:p>
            <a:pPr lvl="2"/>
            <a:r>
              <a:rPr lang="en-US" dirty="0" smtClean="0"/>
              <a:t>Can come and go anytime (like P2P)</a:t>
            </a:r>
          </a:p>
          <a:p>
            <a:pPr lvl="1"/>
            <a:r>
              <a:rPr lang="en-US" dirty="0" smtClean="0"/>
              <a:t>Space</a:t>
            </a:r>
          </a:p>
          <a:p>
            <a:pPr lvl="2"/>
            <a:r>
              <a:rPr lang="en-US" dirty="0" smtClean="0"/>
              <a:t>They do not need to be aware of each other</a:t>
            </a:r>
          </a:p>
          <a:p>
            <a:pPr lvl="1"/>
            <a:r>
              <a:rPr lang="en-US" dirty="0" smtClean="0"/>
              <a:t>Synchronization</a:t>
            </a:r>
          </a:p>
          <a:p>
            <a:pPr lvl="2"/>
            <a:r>
              <a:rPr lang="en-US" dirty="0" smtClean="0"/>
              <a:t>Nobody blocks for the other</a:t>
            </a:r>
          </a:p>
          <a:p>
            <a:pPr lvl="1"/>
            <a:endParaRPr lang="en-US" dirty="0"/>
          </a:p>
        </p:txBody>
      </p:sp>
    </p:spTree>
    <p:extLst>
      <p:ext uri="{BB962C8B-B14F-4D97-AF65-F5344CB8AC3E}">
        <p14:creationId xmlns:p14="http://schemas.microsoft.com/office/powerpoint/2010/main" val="37471444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
            <a:extLst>
              <a:ext uri="{FF2B5EF4-FFF2-40B4-BE49-F238E27FC236}">
                <a16:creationId xmlns:a16="http://schemas.microsoft.com/office/drawing/2014/main" id="{AB2284AE-D09D-5C4C-BD12-C98B9C387596}"/>
              </a:ext>
            </a:extLst>
          </p:cNvPr>
          <p:cNvSpPr txBox="1">
            <a:spLocks/>
          </p:cNvSpPr>
          <p:nvPr/>
        </p:nvSpPr>
        <p:spPr>
          <a:xfrm>
            <a:off x="1335315" y="57768"/>
            <a:ext cx="9306884" cy="764526"/>
          </a:xfrm>
          <a:prstGeom prst="rect">
            <a:avLst/>
          </a:prstGeom>
        </p:spPr>
        <p:txBody>
          <a:bodyPr/>
          <a:lstStyle>
            <a:lvl1pPr algn="ctr" defTabSz="342900" rtl="0" eaLnBrk="1" latinLnBrk="0" hangingPunct="1">
              <a:spcBef>
                <a:spcPct val="0"/>
              </a:spcBef>
              <a:buNone/>
              <a:defRPr sz="3300" kern="1200">
                <a:solidFill>
                  <a:schemeClr val="tx1"/>
                </a:solidFill>
                <a:latin typeface="+mj-lt"/>
                <a:ea typeface="+mj-ea"/>
                <a:cs typeface="+mj-cs"/>
              </a:defRPr>
            </a:lvl1pPr>
          </a:lstStyle>
          <a:p>
            <a:r>
              <a:rPr lang="en-US" sz="3733" dirty="0">
                <a:solidFill>
                  <a:srgbClr val="FF0000"/>
                </a:solidFill>
                <a:latin typeface="Tahoma" pitchFamily="34" charset="0"/>
                <a:ea typeface="MS PGothic" pitchFamily="34" charset="-128"/>
                <a:cs typeface="Tahoma" pitchFamily="34" charset="0"/>
              </a:rPr>
              <a:t>Networking Layer</a:t>
            </a:r>
          </a:p>
        </p:txBody>
      </p:sp>
      <p:sp>
        <p:nvSpPr>
          <p:cNvPr id="4" name="TextBox 3">
            <a:extLst>
              <a:ext uri="{FF2B5EF4-FFF2-40B4-BE49-F238E27FC236}">
                <a16:creationId xmlns:a16="http://schemas.microsoft.com/office/drawing/2014/main" id="{1B831944-AB56-8F43-8ADB-A622F76E42F5}"/>
              </a:ext>
            </a:extLst>
          </p:cNvPr>
          <p:cNvSpPr txBox="1"/>
          <p:nvPr/>
        </p:nvSpPr>
        <p:spPr>
          <a:xfrm>
            <a:off x="3808603" y="5010484"/>
            <a:ext cx="8425616" cy="1754326"/>
          </a:xfrm>
          <a:prstGeom prst="rect">
            <a:avLst/>
          </a:prstGeom>
          <a:noFill/>
        </p:spPr>
        <p:txBody>
          <a:bodyPr wrap="square" rtlCol="0">
            <a:spAutoFit/>
          </a:bodyPr>
          <a:lstStyle/>
          <a:p>
            <a:r>
              <a:rPr lang="en-US" dirty="0"/>
              <a:t>The data from the IoT Sensors have to be moved in real-time to a computation backend for analysis. </a:t>
            </a:r>
          </a:p>
          <a:p>
            <a:endParaRPr lang="en-US" dirty="0"/>
          </a:p>
          <a:p>
            <a:r>
              <a:rPr lang="en-US" dirty="0"/>
              <a:t>Must deal with a range of networking technologies</a:t>
            </a:r>
          </a:p>
          <a:p>
            <a:endParaRPr lang="en-US" dirty="0"/>
          </a:p>
          <a:p>
            <a:r>
              <a:rPr lang="en-US" dirty="0"/>
              <a:t>The tradeoff is between throughput, cost, and timeliness and reliability of data transfer</a:t>
            </a:r>
          </a:p>
        </p:txBody>
      </p:sp>
      <p:pic>
        <p:nvPicPr>
          <p:cNvPr id="3" name="Picture 2">
            <a:extLst>
              <a:ext uri="{FF2B5EF4-FFF2-40B4-BE49-F238E27FC236}">
                <a16:creationId xmlns:a16="http://schemas.microsoft.com/office/drawing/2014/main" id="{B79CFEA1-66B1-9145-8F21-C2820BE80399}"/>
              </a:ext>
            </a:extLst>
          </p:cNvPr>
          <p:cNvPicPr>
            <a:picLocks noChangeAspect="1"/>
          </p:cNvPicPr>
          <p:nvPr/>
        </p:nvPicPr>
        <p:blipFill>
          <a:blip r:embed="rId3"/>
          <a:stretch>
            <a:fillRect/>
          </a:stretch>
        </p:blipFill>
        <p:spPr>
          <a:xfrm>
            <a:off x="4826000" y="1276553"/>
            <a:ext cx="2540000" cy="1905000"/>
          </a:xfrm>
          <a:prstGeom prst="rect">
            <a:avLst/>
          </a:prstGeom>
        </p:spPr>
      </p:pic>
      <p:pic>
        <p:nvPicPr>
          <p:cNvPr id="6" name="Picture 5" descr="A close up of a sign&#10;&#10;Description automatically generated">
            <a:extLst>
              <a:ext uri="{FF2B5EF4-FFF2-40B4-BE49-F238E27FC236}">
                <a16:creationId xmlns:a16="http://schemas.microsoft.com/office/drawing/2014/main" id="{32A0898A-CAD1-D042-BB98-9993AD63CB2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7544748" y="1342593"/>
            <a:ext cx="4503319" cy="1664471"/>
          </a:xfrm>
          <a:prstGeom prst="rect">
            <a:avLst/>
          </a:prstGeom>
        </p:spPr>
      </p:pic>
      <p:pic>
        <p:nvPicPr>
          <p:cNvPr id="11" name="Picture 10">
            <a:extLst>
              <a:ext uri="{FF2B5EF4-FFF2-40B4-BE49-F238E27FC236}">
                <a16:creationId xmlns:a16="http://schemas.microsoft.com/office/drawing/2014/main" id="{461850A0-7CF8-C341-A1FF-541F4710212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5143500" y="3200400"/>
            <a:ext cx="1905000" cy="457200"/>
          </a:xfrm>
          <a:prstGeom prst="rect">
            <a:avLst/>
          </a:prstGeom>
        </p:spPr>
      </p:pic>
      <p:pic>
        <p:nvPicPr>
          <p:cNvPr id="34" name="Picture 33">
            <a:extLst>
              <a:ext uri="{FF2B5EF4-FFF2-40B4-BE49-F238E27FC236}">
                <a16:creationId xmlns:a16="http://schemas.microsoft.com/office/drawing/2014/main" id="{B9EEFB90-6886-F647-B832-D1F1FBD4B9B8}"/>
              </a:ext>
            </a:extLst>
          </p:cNvPr>
          <p:cNvPicPr>
            <a:picLocks noChangeAspect="1"/>
          </p:cNvPicPr>
          <p:nvPr/>
        </p:nvPicPr>
        <p:blipFill>
          <a:blip r:embed="rId8" cstate="hqprint">
            <a:extLst>
              <a:ext uri="{28A0092B-C50C-407E-A947-70E740481C1C}">
                <a14:useLocalDpi xmlns:a14="http://schemas.microsoft.com/office/drawing/2010/main" val="0"/>
              </a:ext>
              <a:ext uri="{837473B0-CC2E-450A-ABE3-18F120FF3D39}">
                <a1611:picAttrSrcUrl xmlns:a1611="http://schemas.microsoft.com/office/drawing/2016/11/main" xmlns="" r:id="rId9"/>
              </a:ext>
            </a:extLst>
          </a:blip>
          <a:stretch>
            <a:fillRect/>
          </a:stretch>
        </p:blipFill>
        <p:spPr>
          <a:xfrm>
            <a:off x="7544748" y="3098864"/>
            <a:ext cx="1076328" cy="1619768"/>
          </a:xfrm>
          <a:prstGeom prst="rect">
            <a:avLst/>
          </a:prstGeom>
        </p:spPr>
      </p:pic>
      <p:pic>
        <p:nvPicPr>
          <p:cNvPr id="49" name="Picture 48">
            <a:extLst>
              <a:ext uri="{FF2B5EF4-FFF2-40B4-BE49-F238E27FC236}">
                <a16:creationId xmlns:a16="http://schemas.microsoft.com/office/drawing/2014/main" id="{D7529AA9-C80F-284E-ACFA-3AF8AF74EC92}"/>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xmlns="" r:id="rId11"/>
              </a:ext>
            </a:extLst>
          </a:blip>
          <a:stretch>
            <a:fillRect/>
          </a:stretch>
        </p:blipFill>
        <p:spPr>
          <a:xfrm>
            <a:off x="9117324" y="3110943"/>
            <a:ext cx="2032000" cy="1714500"/>
          </a:xfrm>
          <a:prstGeom prst="rect">
            <a:avLst/>
          </a:prstGeom>
        </p:spPr>
      </p:pic>
      <p:grpSp>
        <p:nvGrpSpPr>
          <p:cNvPr id="31" name="Group 30">
            <a:extLst>
              <a:ext uri="{FF2B5EF4-FFF2-40B4-BE49-F238E27FC236}">
                <a16:creationId xmlns:a16="http://schemas.microsoft.com/office/drawing/2014/main" id="{CCB451DA-0082-4852-973F-7DE4833FF039}"/>
              </a:ext>
            </a:extLst>
          </p:cNvPr>
          <p:cNvGrpSpPr/>
          <p:nvPr/>
        </p:nvGrpSpPr>
        <p:grpSpPr>
          <a:xfrm>
            <a:off x="159161" y="1268762"/>
            <a:ext cx="2757740" cy="4320476"/>
            <a:chOff x="139908" y="1336339"/>
            <a:chExt cx="2757740" cy="4320476"/>
          </a:xfrm>
        </p:grpSpPr>
        <p:sp>
          <p:nvSpPr>
            <p:cNvPr id="32" name="Rectangle 31">
              <a:extLst>
                <a:ext uri="{FF2B5EF4-FFF2-40B4-BE49-F238E27FC236}">
                  <a16:creationId xmlns:a16="http://schemas.microsoft.com/office/drawing/2014/main" id="{13008B25-D69E-4851-9317-58934B2D4748}"/>
                </a:ext>
              </a:extLst>
            </p:cNvPr>
            <p:cNvSpPr/>
            <p:nvPr/>
          </p:nvSpPr>
          <p:spPr bwMode="auto">
            <a:xfrm rot="5400000">
              <a:off x="478797" y="2530236"/>
              <a:ext cx="3329609" cy="150809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50000"/>
                </a:spcBef>
                <a:spcAft>
                  <a:spcPct val="0"/>
                </a:spcAft>
              </a:pPr>
              <a:endParaRPr lang="en-US" i="1" dirty="0">
                <a:latin typeface="Arial" pitchFamily="-65" charset="0"/>
              </a:endParaRPr>
            </a:p>
          </p:txBody>
        </p:sp>
        <p:sp>
          <p:nvSpPr>
            <p:cNvPr id="33" name="Rectangle 32">
              <a:extLst>
                <a:ext uri="{FF2B5EF4-FFF2-40B4-BE49-F238E27FC236}">
                  <a16:creationId xmlns:a16="http://schemas.microsoft.com/office/drawing/2014/main" id="{101FFCF6-D3C9-4049-BEFB-FDE3006E5F03}"/>
                </a:ext>
              </a:extLst>
            </p:cNvPr>
            <p:cNvSpPr/>
            <p:nvPr/>
          </p:nvSpPr>
          <p:spPr bwMode="auto">
            <a:xfrm rot="5400000">
              <a:off x="1162296" y="2634413"/>
              <a:ext cx="1017934" cy="108638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50000"/>
                </a:spcBef>
                <a:spcAft>
                  <a:spcPct val="0"/>
                </a:spcAft>
              </a:pPr>
              <a:endParaRPr lang="en-US" i="1" dirty="0">
                <a:latin typeface="Arial" pitchFamily="-65" charset="0"/>
              </a:endParaRPr>
            </a:p>
          </p:txBody>
        </p:sp>
        <p:sp>
          <p:nvSpPr>
            <p:cNvPr id="35" name="Rectangle 34">
              <a:extLst>
                <a:ext uri="{FF2B5EF4-FFF2-40B4-BE49-F238E27FC236}">
                  <a16:creationId xmlns:a16="http://schemas.microsoft.com/office/drawing/2014/main" id="{F04A38FF-9685-4191-A76A-71CB84977F47}"/>
                </a:ext>
              </a:extLst>
            </p:cNvPr>
            <p:cNvSpPr/>
            <p:nvPr/>
          </p:nvSpPr>
          <p:spPr bwMode="auto">
            <a:xfrm rot="4468015">
              <a:off x="777704" y="2827416"/>
              <a:ext cx="1017934" cy="108638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50000"/>
                </a:spcBef>
                <a:spcAft>
                  <a:spcPct val="0"/>
                </a:spcAft>
              </a:pPr>
              <a:endParaRPr lang="en-US" i="1" dirty="0">
                <a:latin typeface="Arial" pitchFamily="-65" charset="0"/>
              </a:endParaRPr>
            </a:p>
          </p:txBody>
        </p:sp>
        <p:sp>
          <p:nvSpPr>
            <p:cNvPr id="36" name="Rectangle 35">
              <a:extLst>
                <a:ext uri="{FF2B5EF4-FFF2-40B4-BE49-F238E27FC236}">
                  <a16:creationId xmlns:a16="http://schemas.microsoft.com/office/drawing/2014/main" id="{D6C617F0-0B5E-4B18-88F3-8EBE08EA2D70}"/>
                </a:ext>
              </a:extLst>
            </p:cNvPr>
            <p:cNvSpPr/>
            <p:nvPr/>
          </p:nvSpPr>
          <p:spPr>
            <a:xfrm>
              <a:off x="145826" y="1336339"/>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Human Layer</a:t>
              </a:r>
            </a:p>
          </p:txBody>
        </p:sp>
        <p:sp>
          <p:nvSpPr>
            <p:cNvPr id="37" name="Rectangle 36">
              <a:extLst>
                <a:ext uri="{FF2B5EF4-FFF2-40B4-BE49-F238E27FC236}">
                  <a16:creationId xmlns:a16="http://schemas.microsoft.com/office/drawing/2014/main" id="{565B59F9-2E56-4392-BA6F-9BEDB97D7FEC}"/>
                </a:ext>
              </a:extLst>
            </p:cNvPr>
            <p:cNvSpPr/>
            <p:nvPr/>
          </p:nvSpPr>
          <p:spPr>
            <a:xfrm>
              <a:off x="145826" y="2264563"/>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Smart Application Layer</a:t>
              </a:r>
            </a:p>
          </p:txBody>
        </p:sp>
        <p:sp>
          <p:nvSpPr>
            <p:cNvPr id="38" name="Rectangle 37">
              <a:extLst>
                <a:ext uri="{FF2B5EF4-FFF2-40B4-BE49-F238E27FC236}">
                  <a16:creationId xmlns:a16="http://schemas.microsoft.com/office/drawing/2014/main" id="{208B025D-DB02-45BC-83AD-D146363CCC6B}"/>
                </a:ext>
              </a:extLst>
            </p:cNvPr>
            <p:cNvSpPr/>
            <p:nvPr/>
          </p:nvSpPr>
          <p:spPr>
            <a:xfrm>
              <a:off x="139908" y="3224599"/>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Decision Support Systems</a:t>
              </a:r>
            </a:p>
          </p:txBody>
        </p:sp>
        <p:sp>
          <p:nvSpPr>
            <p:cNvPr id="39" name="Rectangle 38">
              <a:extLst>
                <a:ext uri="{FF2B5EF4-FFF2-40B4-BE49-F238E27FC236}">
                  <a16:creationId xmlns:a16="http://schemas.microsoft.com/office/drawing/2014/main" id="{F796BD40-B6E8-49C9-851F-9D02848B94F5}"/>
                </a:ext>
              </a:extLst>
            </p:cNvPr>
            <p:cNvSpPr/>
            <p:nvPr/>
          </p:nvSpPr>
          <p:spPr>
            <a:xfrm>
              <a:off x="139908" y="4188809"/>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Networking Layer</a:t>
              </a:r>
            </a:p>
          </p:txBody>
        </p:sp>
        <p:sp>
          <p:nvSpPr>
            <p:cNvPr id="40" name="Rectangle 39">
              <a:extLst>
                <a:ext uri="{FF2B5EF4-FFF2-40B4-BE49-F238E27FC236}">
                  <a16:creationId xmlns:a16="http://schemas.microsoft.com/office/drawing/2014/main" id="{44B74C21-5ABC-4A3F-A6AE-F62F968584AD}"/>
                </a:ext>
              </a:extLst>
            </p:cNvPr>
            <p:cNvSpPr/>
            <p:nvPr/>
          </p:nvSpPr>
          <p:spPr>
            <a:xfrm>
              <a:off x="139908" y="5081047"/>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Physical System and Sensors</a:t>
              </a:r>
            </a:p>
          </p:txBody>
        </p:sp>
        <p:sp>
          <p:nvSpPr>
            <p:cNvPr id="41" name="Up Arrow 22">
              <a:extLst>
                <a:ext uri="{FF2B5EF4-FFF2-40B4-BE49-F238E27FC236}">
                  <a16:creationId xmlns:a16="http://schemas.microsoft.com/office/drawing/2014/main" id="{B14716C3-02E5-426B-8529-DCFC3A638656}"/>
                </a:ext>
              </a:extLst>
            </p:cNvPr>
            <p:cNvSpPr/>
            <p:nvPr/>
          </p:nvSpPr>
          <p:spPr>
            <a:xfrm>
              <a:off x="450626" y="1912107"/>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2" name="Up Arrow 23">
              <a:extLst>
                <a:ext uri="{FF2B5EF4-FFF2-40B4-BE49-F238E27FC236}">
                  <a16:creationId xmlns:a16="http://schemas.microsoft.com/office/drawing/2014/main" id="{22E71A30-2EA5-4109-84D5-D6D9610B0E6E}"/>
                </a:ext>
              </a:extLst>
            </p:cNvPr>
            <p:cNvSpPr/>
            <p:nvPr/>
          </p:nvSpPr>
          <p:spPr>
            <a:xfrm>
              <a:off x="446557" y="2836157"/>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3" name="Up Arrow 24">
              <a:extLst>
                <a:ext uri="{FF2B5EF4-FFF2-40B4-BE49-F238E27FC236}">
                  <a16:creationId xmlns:a16="http://schemas.microsoft.com/office/drawing/2014/main" id="{91C56AE7-0223-4FEE-8B4C-75B9F73BCD3C}"/>
                </a:ext>
              </a:extLst>
            </p:cNvPr>
            <p:cNvSpPr/>
            <p:nvPr/>
          </p:nvSpPr>
          <p:spPr>
            <a:xfrm>
              <a:off x="456174" y="3780276"/>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5" name="Up Arrow 25">
              <a:extLst>
                <a:ext uri="{FF2B5EF4-FFF2-40B4-BE49-F238E27FC236}">
                  <a16:creationId xmlns:a16="http://schemas.microsoft.com/office/drawing/2014/main" id="{28DC8EF3-2114-4977-BE3B-67D41FD4C729}"/>
                </a:ext>
              </a:extLst>
            </p:cNvPr>
            <p:cNvSpPr/>
            <p:nvPr/>
          </p:nvSpPr>
          <p:spPr>
            <a:xfrm>
              <a:off x="457653" y="4728591"/>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6" name="Up Arrow 26">
              <a:extLst>
                <a:ext uri="{FF2B5EF4-FFF2-40B4-BE49-F238E27FC236}">
                  <a16:creationId xmlns:a16="http://schemas.microsoft.com/office/drawing/2014/main" id="{BFAFA0A8-ACA0-4835-A64A-90781ADF024F}"/>
                </a:ext>
              </a:extLst>
            </p:cNvPr>
            <p:cNvSpPr/>
            <p:nvPr/>
          </p:nvSpPr>
          <p:spPr>
            <a:xfrm flipH="1" flipV="1">
              <a:off x="2127026" y="1898283"/>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7" name="Up Arrow 27">
              <a:extLst>
                <a:ext uri="{FF2B5EF4-FFF2-40B4-BE49-F238E27FC236}">
                  <a16:creationId xmlns:a16="http://schemas.microsoft.com/office/drawing/2014/main" id="{E442E40A-149C-4A0C-8E75-F79144E473EE}"/>
                </a:ext>
              </a:extLst>
            </p:cNvPr>
            <p:cNvSpPr/>
            <p:nvPr/>
          </p:nvSpPr>
          <p:spPr>
            <a:xfrm flipH="1" flipV="1">
              <a:off x="2103722" y="2822338"/>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8" name="Up Arrow 28">
              <a:extLst>
                <a:ext uri="{FF2B5EF4-FFF2-40B4-BE49-F238E27FC236}">
                  <a16:creationId xmlns:a16="http://schemas.microsoft.com/office/drawing/2014/main" id="{DC63EB55-E90A-47FD-81EB-565CC6211EA0}"/>
                </a:ext>
              </a:extLst>
            </p:cNvPr>
            <p:cNvSpPr/>
            <p:nvPr/>
          </p:nvSpPr>
          <p:spPr>
            <a:xfrm flipH="1" flipV="1">
              <a:off x="2103722" y="3819723"/>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50" name="Up Arrow 29">
              <a:extLst>
                <a:ext uri="{FF2B5EF4-FFF2-40B4-BE49-F238E27FC236}">
                  <a16:creationId xmlns:a16="http://schemas.microsoft.com/office/drawing/2014/main" id="{4346F44D-2164-4321-AE41-6996AA7E36F8}"/>
                </a:ext>
              </a:extLst>
            </p:cNvPr>
            <p:cNvSpPr/>
            <p:nvPr/>
          </p:nvSpPr>
          <p:spPr>
            <a:xfrm flipH="1" flipV="1">
              <a:off x="2103722" y="4728591"/>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grpSp>
    </p:spTree>
    <p:extLst>
      <p:ext uri="{BB962C8B-B14F-4D97-AF65-F5344CB8AC3E}">
        <p14:creationId xmlns:p14="http://schemas.microsoft.com/office/powerpoint/2010/main" val="3371957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Pub/Sub</a:t>
            </a:r>
            <a:endParaRPr lang="en-US" dirty="0"/>
          </a:p>
        </p:txBody>
      </p:sp>
      <p:sp>
        <p:nvSpPr>
          <p:cNvPr id="3" name="Content Placeholder 2"/>
          <p:cNvSpPr>
            <a:spLocks noGrp="1"/>
          </p:cNvSpPr>
          <p:nvPr>
            <p:ph idx="1"/>
          </p:nvPr>
        </p:nvSpPr>
        <p:spPr/>
        <p:txBody>
          <a:bodyPr/>
          <a:lstStyle/>
          <a:p>
            <a:r>
              <a:rPr lang="en-US" dirty="0" smtClean="0"/>
              <a:t>The 3 dimensions of decoupling enable</a:t>
            </a:r>
          </a:p>
          <a:p>
            <a:pPr lvl="1"/>
            <a:r>
              <a:rPr lang="en-US" dirty="0" smtClean="0"/>
              <a:t>Increased scalability</a:t>
            </a:r>
          </a:p>
          <a:p>
            <a:pPr lvl="1"/>
            <a:r>
              <a:rPr lang="en-US" dirty="0" smtClean="0"/>
              <a:t>Improved resilience</a:t>
            </a:r>
          </a:p>
          <a:p>
            <a:pPr lvl="1"/>
            <a:r>
              <a:rPr lang="en-US" dirty="0" smtClean="0"/>
              <a:t>Reduction in coordination</a:t>
            </a:r>
          </a:p>
          <a:p>
            <a:r>
              <a:rPr lang="en-US" dirty="0" smtClean="0"/>
              <a:t>Suited for asynchronous environments like mobile</a:t>
            </a:r>
          </a:p>
          <a:p>
            <a:endParaRPr lang="en-US" dirty="0" smtClean="0"/>
          </a:p>
          <a:p>
            <a:endParaRPr lang="en-US" dirty="0"/>
          </a:p>
        </p:txBody>
      </p:sp>
    </p:spTree>
    <p:extLst>
      <p:ext uri="{BB962C8B-B14F-4D97-AF65-F5344CB8AC3E}">
        <p14:creationId xmlns:p14="http://schemas.microsoft.com/office/powerpoint/2010/main" val="21246547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Comparing other Communication Models</a:t>
            </a:r>
            <a:endParaRPr lang="en-US" dirty="0"/>
          </a:p>
        </p:txBody>
      </p:sp>
      <p:sp>
        <p:nvSpPr>
          <p:cNvPr id="3" name="Content Placeholder 2"/>
          <p:cNvSpPr>
            <a:spLocks noGrp="1"/>
          </p:cNvSpPr>
          <p:nvPr>
            <p:ph idx="1"/>
          </p:nvPr>
        </p:nvSpPr>
        <p:spPr>
          <a:xfrm>
            <a:off x="1752600" y="1143000"/>
            <a:ext cx="8686800" cy="5410200"/>
          </a:xfrm>
        </p:spPr>
        <p:txBody>
          <a:bodyPr>
            <a:normAutofit lnSpcReduction="10000"/>
          </a:bodyPr>
          <a:lstStyle/>
          <a:p>
            <a:r>
              <a:rPr lang="en-US" dirty="0" smtClean="0"/>
              <a:t>Message passing</a:t>
            </a:r>
          </a:p>
          <a:p>
            <a:pPr lvl="1"/>
            <a:r>
              <a:rPr lang="en-US" dirty="0" smtClean="0"/>
              <a:t>Low level approach to send/receive messages</a:t>
            </a:r>
          </a:p>
          <a:p>
            <a:r>
              <a:rPr lang="en-US" dirty="0" smtClean="0"/>
              <a:t>Remote procedure call</a:t>
            </a:r>
          </a:p>
          <a:p>
            <a:pPr lvl="1"/>
            <a:r>
              <a:rPr lang="en-US" dirty="0" smtClean="0"/>
              <a:t>Builds over message passing</a:t>
            </a:r>
          </a:p>
          <a:p>
            <a:pPr lvl="1"/>
            <a:r>
              <a:rPr lang="en-US" dirty="0" smtClean="0"/>
              <a:t>Appears as though a normal procedure call is made but it is a remote invocation</a:t>
            </a:r>
          </a:p>
          <a:p>
            <a:pPr lvl="1"/>
            <a:r>
              <a:rPr lang="en-US" dirty="0" smtClean="0"/>
              <a:t>JAVA RMI, CORBA request-response, SUN RPC, DCOM</a:t>
            </a:r>
          </a:p>
          <a:p>
            <a:r>
              <a:rPr lang="en-US" dirty="0" smtClean="0"/>
              <a:t>Tuple spaces (distributed shared memory)</a:t>
            </a:r>
          </a:p>
          <a:p>
            <a:pPr lvl="1"/>
            <a:r>
              <a:rPr lang="en-US" dirty="0" smtClean="0"/>
              <a:t>Supports the anonymous, decoupled messaging across time and space BUT not the synchronization decoupling that pub/sub provides</a:t>
            </a:r>
          </a:p>
          <a:p>
            <a:r>
              <a:rPr lang="en-US" dirty="0" smtClean="0"/>
              <a:t>Message queuing/Message Oriented Middleware</a:t>
            </a:r>
          </a:p>
          <a:p>
            <a:pPr lvl="1"/>
            <a:r>
              <a:rPr lang="en-US" dirty="0" smtClean="0"/>
              <a:t>More of an implementation detail of the message passing protocol</a:t>
            </a:r>
            <a:endParaRPr lang="en-US" dirty="0"/>
          </a:p>
        </p:txBody>
      </p:sp>
    </p:spTree>
    <p:extLst>
      <p:ext uri="{BB962C8B-B14F-4D97-AF65-F5344CB8AC3E}">
        <p14:creationId xmlns:p14="http://schemas.microsoft.com/office/powerpoint/2010/main" val="14670106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Chart</a:t>
            </a:r>
            <a:endParaRPr lang="en-US" dirty="0"/>
          </a:p>
        </p:txBody>
      </p:sp>
      <p:sp>
        <p:nvSpPr>
          <p:cNvPr id="3" name="Content Placeholder 2"/>
          <p:cNvSpPr>
            <a:spLocks noGrp="1"/>
          </p:cNvSpPr>
          <p:nvPr>
            <p:ph idx="1"/>
          </p:nvPr>
        </p:nvSpPr>
        <p:spPr>
          <a:xfrm>
            <a:off x="1752600" y="4724400"/>
            <a:ext cx="8686800" cy="1752600"/>
          </a:xfrm>
        </p:spPr>
        <p:txBody>
          <a:bodyPr>
            <a:normAutofit lnSpcReduction="10000"/>
          </a:bodyPr>
          <a:lstStyle/>
          <a:p>
            <a:r>
              <a:rPr lang="en-US" dirty="0" smtClean="0"/>
              <a:t>Chart taken from the paper (provides a nice comparison)</a:t>
            </a:r>
          </a:p>
          <a:p>
            <a:r>
              <a:rPr lang="en-US" dirty="0" smtClean="0"/>
              <a:t>Notice how all three traits are supported by pub/sub only</a:t>
            </a:r>
          </a:p>
          <a:p>
            <a:pPr lvl="1"/>
            <a:r>
              <a:rPr lang="en-US" dirty="0" smtClean="0"/>
              <a:t>Tuple spaces and message queue are almost there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1371600"/>
            <a:ext cx="8610979"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95696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02ADF85B-F717-4A3B-ADD6-F9702771B5FF}"/>
              </a:ext>
            </a:extLst>
          </p:cNvPr>
          <p:cNvSpPr>
            <a:spLocks noGrp="1" noChangeArrowheads="1"/>
          </p:cNvSpPr>
          <p:nvPr>
            <p:ph type="title"/>
          </p:nvPr>
        </p:nvSpPr>
        <p:spPr/>
        <p:txBody>
          <a:bodyPr/>
          <a:lstStyle/>
          <a:p>
            <a:r>
              <a:rPr lang="en-US" altLang="zh-TW" sz="4000"/>
              <a:t>Key components of Pub/Sub System</a:t>
            </a:r>
          </a:p>
        </p:txBody>
      </p:sp>
      <p:sp>
        <p:nvSpPr>
          <p:cNvPr id="24579" name="Rectangle 3">
            <a:extLst>
              <a:ext uri="{FF2B5EF4-FFF2-40B4-BE49-F238E27FC236}">
                <a16:creationId xmlns:a16="http://schemas.microsoft.com/office/drawing/2014/main" id="{E4880030-71DB-4136-8C7C-BEC562B60957}"/>
              </a:ext>
            </a:extLst>
          </p:cNvPr>
          <p:cNvSpPr>
            <a:spLocks noGrp="1" noChangeArrowheads="1"/>
          </p:cNvSpPr>
          <p:nvPr>
            <p:ph type="body" idx="1"/>
          </p:nvPr>
        </p:nvSpPr>
        <p:spPr>
          <a:xfrm>
            <a:off x="402521" y="1413288"/>
            <a:ext cx="11386958" cy="5003346"/>
          </a:xfrm>
        </p:spPr>
        <p:txBody>
          <a:bodyPr/>
          <a:lstStyle/>
          <a:p>
            <a:pPr>
              <a:lnSpc>
                <a:spcPct val="90000"/>
              </a:lnSpc>
            </a:pPr>
            <a:r>
              <a:rPr lang="en-GB" altLang="en-US" dirty="0"/>
              <a:t>Publishers : Publishers generate event data and publishes them</a:t>
            </a:r>
            <a:r>
              <a:rPr lang="en-GB" altLang="zh-TW" dirty="0"/>
              <a:t>.</a:t>
            </a:r>
            <a:endParaRPr lang="en-GB" altLang="en-US" dirty="0"/>
          </a:p>
          <a:p>
            <a:pPr>
              <a:lnSpc>
                <a:spcPct val="90000"/>
              </a:lnSpc>
            </a:pPr>
            <a:r>
              <a:rPr lang="en-GB" altLang="en-US" dirty="0"/>
              <a:t>Subscribers : Subscribers submit their subscriptions and  process the events received</a:t>
            </a:r>
          </a:p>
          <a:p>
            <a:pPr>
              <a:lnSpc>
                <a:spcPct val="90000"/>
              </a:lnSpc>
            </a:pPr>
            <a:r>
              <a:rPr lang="en-GB" altLang="en-US" dirty="0"/>
              <a:t>P/S service: It’s the mediator/broker that </a:t>
            </a:r>
            <a:r>
              <a:rPr lang="en-GB" altLang="zh-TW" dirty="0"/>
              <a:t>filters and </a:t>
            </a:r>
            <a:r>
              <a:rPr lang="en-GB" altLang="en-US" dirty="0"/>
              <a:t>routes events from publishers to interested subscribers</a:t>
            </a:r>
            <a:r>
              <a:rPr lang="en-GB" altLang="zh-TW" dirty="0"/>
              <a:t>. </a:t>
            </a:r>
            <a:endParaRPr lang="en-GB" altLang="en-US" dirty="0"/>
          </a:p>
          <a:p>
            <a:pPr>
              <a:lnSpc>
                <a:spcPct val="90000"/>
              </a:lnSpc>
            </a:pPr>
            <a:endParaRPr lang="en-US" altLang="zh-TW" dirty="0"/>
          </a:p>
        </p:txBody>
      </p:sp>
    </p:spTree>
    <p:extLst>
      <p:ext uri="{BB962C8B-B14F-4D97-AF65-F5344CB8AC3E}">
        <p14:creationId xmlns:p14="http://schemas.microsoft.com/office/powerpoint/2010/main" val="945129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D591BE81-34DE-42C6-B39B-9F47CECD25F4}"/>
              </a:ext>
            </a:extLst>
          </p:cNvPr>
          <p:cNvSpPr>
            <a:spLocks noGrp="1" noChangeArrowheads="1"/>
          </p:cNvSpPr>
          <p:nvPr>
            <p:ph type="title"/>
          </p:nvPr>
        </p:nvSpPr>
        <p:spPr/>
        <p:txBody>
          <a:bodyPr/>
          <a:lstStyle/>
          <a:p>
            <a:r>
              <a:rPr lang="en-US" altLang="zh-TW" sz="4000"/>
              <a:t>Classification of Pub/Sub Architectures</a:t>
            </a:r>
          </a:p>
        </p:txBody>
      </p:sp>
      <p:sp>
        <p:nvSpPr>
          <p:cNvPr id="35843" name="Rectangle 3">
            <a:extLst>
              <a:ext uri="{FF2B5EF4-FFF2-40B4-BE49-F238E27FC236}">
                <a16:creationId xmlns:a16="http://schemas.microsoft.com/office/drawing/2014/main" id="{D2B7B749-62B8-4A93-A1FC-FBED05D8C31C}"/>
              </a:ext>
            </a:extLst>
          </p:cNvPr>
          <p:cNvSpPr>
            <a:spLocks noGrp="1" noChangeArrowheads="1"/>
          </p:cNvSpPr>
          <p:nvPr>
            <p:ph type="body" idx="1"/>
          </p:nvPr>
        </p:nvSpPr>
        <p:spPr/>
        <p:txBody>
          <a:bodyPr/>
          <a:lstStyle/>
          <a:p>
            <a:r>
              <a:rPr lang="en-GB" altLang="zh-TW" dirty="0"/>
              <a:t>Peer-to-Peer model</a:t>
            </a:r>
          </a:p>
          <a:p>
            <a:pPr lvl="1"/>
            <a:r>
              <a:rPr lang="en-GB" altLang="zh-TW" dirty="0"/>
              <a:t>Each node can be publisher, subscriber or broker.</a:t>
            </a:r>
          </a:p>
          <a:p>
            <a:pPr lvl="1"/>
            <a:r>
              <a:rPr lang="en-GB" altLang="zh-TW" dirty="0"/>
              <a:t>Subscribers subscribe to publishers directly and publishers notify subscribers directly. Therefore they must maintain knowledge of each other. </a:t>
            </a:r>
          </a:p>
          <a:p>
            <a:pPr lvl="1"/>
            <a:r>
              <a:rPr lang="en-GB" altLang="zh-TW" dirty="0"/>
              <a:t>Complex in nature, mechanisms such as DHT and CHORD are employed to locate nodes in the network.</a:t>
            </a:r>
          </a:p>
          <a:p>
            <a:pPr lvl="1"/>
            <a:r>
              <a:rPr lang="en-GB" altLang="zh-TW" dirty="0"/>
              <a:t>E.g. distributed event service</a:t>
            </a:r>
            <a:endParaRPr lang="en-US" altLang="zh-TW" dirty="0"/>
          </a:p>
        </p:txBody>
      </p:sp>
    </p:spTree>
    <p:extLst>
      <p:ext uri="{BB962C8B-B14F-4D97-AF65-F5344CB8AC3E}">
        <p14:creationId xmlns:p14="http://schemas.microsoft.com/office/powerpoint/2010/main" val="3143525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Terminology</a:t>
            </a:r>
            <a:endParaRPr lang="en-US" dirty="0"/>
          </a:p>
        </p:txBody>
      </p:sp>
      <p:sp>
        <p:nvSpPr>
          <p:cNvPr id="3" name="Content Placeholder 2"/>
          <p:cNvSpPr>
            <a:spLocks noGrp="1"/>
          </p:cNvSpPr>
          <p:nvPr>
            <p:ph idx="1"/>
          </p:nvPr>
        </p:nvSpPr>
        <p:spPr/>
        <p:txBody>
          <a:bodyPr>
            <a:normAutofit/>
          </a:bodyPr>
          <a:lstStyle/>
          <a:p>
            <a:r>
              <a:rPr lang="en-US" dirty="0" smtClean="0"/>
              <a:t>Event</a:t>
            </a:r>
          </a:p>
          <a:p>
            <a:pPr lvl="1"/>
            <a:r>
              <a:rPr lang="en-US" dirty="0" smtClean="0"/>
              <a:t>Is the information generated by the publisher that must be delivered to the subscriber</a:t>
            </a:r>
          </a:p>
          <a:p>
            <a:pPr lvl="1"/>
            <a:endParaRPr lang="en-US" dirty="0"/>
          </a:p>
          <a:p>
            <a:r>
              <a:rPr lang="en-US" dirty="0" smtClean="0"/>
              <a:t>Notification</a:t>
            </a:r>
          </a:p>
          <a:p>
            <a:pPr lvl="1"/>
            <a:r>
              <a:rPr lang="en-US" dirty="0" smtClean="0"/>
              <a:t>Is the act of alerting the subscriber of an event of interest to that subscriber</a:t>
            </a:r>
          </a:p>
          <a:p>
            <a:pPr lvl="1"/>
            <a:endParaRPr lang="en-US" dirty="0"/>
          </a:p>
          <a:p>
            <a:r>
              <a:rPr lang="en-US" dirty="0" smtClean="0"/>
              <a:t>Event service</a:t>
            </a:r>
          </a:p>
          <a:p>
            <a:pPr lvl="1"/>
            <a:r>
              <a:rPr lang="en-US" dirty="0" smtClean="0"/>
              <a:t>Manages the storage of events and delivery of events from publisher to subscribers</a:t>
            </a:r>
          </a:p>
          <a:p>
            <a:pPr lvl="1"/>
            <a:r>
              <a:rPr lang="en-US" dirty="0" smtClean="0"/>
              <a:t>It serves as a proxy for both the publisher and subscriber</a:t>
            </a:r>
            <a:endParaRPr lang="en-US" dirty="0"/>
          </a:p>
        </p:txBody>
      </p:sp>
    </p:spTree>
    <p:extLst>
      <p:ext uri="{BB962C8B-B14F-4D97-AF65-F5344CB8AC3E}">
        <p14:creationId xmlns:p14="http://schemas.microsoft.com/office/powerpoint/2010/main" val="31523749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Pub/Sub Models</a:t>
            </a:r>
            <a:endParaRPr lang="en-US" dirty="0"/>
          </a:p>
        </p:txBody>
      </p:sp>
      <p:sp>
        <p:nvSpPr>
          <p:cNvPr id="3" name="Content Placeholder 2"/>
          <p:cNvSpPr>
            <a:spLocks noGrp="1"/>
          </p:cNvSpPr>
          <p:nvPr>
            <p:ph idx="1"/>
          </p:nvPr>
        </p:nvSpPr>
        <p:spPr>
          <a:xfrm>
            <a:off x="1752600" y="1143000"/>
            <a:ext cx="8686800" cy="5486400"/>
          </a:xfrm>
        </p:spPr>
        <p:txBody>
          <a:bodyPr>
            <a:normAutofit/>
          </a:bodyPr>
          <a:lstStyle/>
          <a:p>
            <a:r>
              <a:rPr lang="en-US" dirty="0" smtClean="0"/>
              <a:t>Topic-based</a:t>
            </a:r>
          </a:p>
          <a:p>
            <a:pPr lvl="1"/>
            <a:r>
              <a:rPr lang="en-US" dirty="0" smtClean="0"/>
              <a:t>Publishing/subscription is based on events that are named or have an ID</a:t>
            </a:r>
          </a:p>
          <a:p>
            <a:r>
              <a:rPr lang="en-US" dirty="0" smtClean="0"/>
              <a:t>Content-based</a:t>
            </a:r>
          </a:p>
          <a:p>
            <a:pPr lvl="1"/>
            <a:r>
              <a:rPr lang="en-US" dirty="0" smtClean="0"/>
              <a:t>Publishing/subscription is based on the contents of the event</a:t>
            </a:r>
          </a:p>
          <a:p>
            <a:r>
              <a:rPr lang="en-US" dirty="0" smtClean="0"/>
              <a:t>Type-based</a:t>
            </a:r>
          </a:p>
          <a:p>
            <a:pPr lvl="1"/>
            <a:r>
              <a:rPr lang="en-US" dirty="0" smtClean="0"/>
              <a:t>Like topic-based but provides a programming language-level type instead of some name</a:t>
            </a:r>
          </a:p>
          <a:p>
            <a:r>
              <a:rPr lang="en-US" dirty="0" smtClean="0"/>
              <a:t>Data-centric pub/sub is another variant that uses topics, which are typed, and also deals with the content</a:t>
            </a:r>
          </a:p>
          <a:p>
            <a:pPr lvl="1"/>
            <a:r>
              <a:rPr lang="en-US" dirty="0" smtClean="0"/>
              <a:t>Kind of a hybrid of the three approaches</a:t>
            </a:r>
          </a:p>
          <a:p>
            <a:pPr lvl="1"/>
            <a:r>
              <a:rPr lang="en-US" dirty="0" smtClean="0"/>
              <a:t>e.g., OMG’s Data Distribution Service</a:t>
            </a:r>
          </a:p>
          <a:p>
            <a:pPr lvl="1"/>
            <a:r>
              <a:rPr lang="en-US" dirty="0" smtClean="0"/>
              <a:t>We shall study DDS in some detail later</a:t>
            </a:r>
          </a:p>
        </p:txBody>
      </p:sp>
    </p:spTree>
    <p:extLst>
      <p:ext uri="{BB962C8B-B14F-4D97-AF65-F5344CB8AC3E}">
        <p14:creationId xmlns:p14="http://schemas.microsoft.com/office/powerpoint/2010/main" val="3981585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Topic-based Pub/Sub (1/3)</a:t>
            </a:r>
            <a:endParaRPr lang="en-US" dirty="0"/>
          </a:p>
        </p:txBody>
      </p:sp>
      <p:sp>
        <p:nvSpPr>
          <p:cNvPr id="3" name="Content Placeholder 2"/>
          <p:cNvSpPr>
            <a:spLocks noGrp="1"/>
          </p:cNvSpPr>
          <p:nvPr>
            <p:ph idx="1"/>
          </p:nvPr>
        </p:nvSpPr>
        <p:spPr/>
        <p:txBody>
          <a:bodyPr>
            <a:normAutofit/>
          </a:bodyPr>
          <a:lstStyle/>
          <a:p>
            <a:r>
              <a:rPr lang="en-US" dirty="0" smtClean="0"/>
              <a:t>Every topic has a unique name (e.g., a URL)</a:t>
            </a:r>
          </a:p>
          <a:p>
            <a:r>
              <a:rPr lang="en-US" dirty="0" smtClean="0"/>
              <a:t>Interfaces used by publisher and subscriber are simple </a:t>
            </a:r>
          </a:p>
          <a:p>
            <a:r>
              <a:rPr lang="en-US" dirty="0" smtClean="0"/>
              <a:t>Topic-based pub/sub is very similar to group communication and membership, e.g., Isis</a:t>
            </a:r>
          </a:p>
          <a:p>
            <a:pPr lvl="1"/>
            <a:r>
              <a:rPr lang="en-US" dirty="0" smtClean="0"/>
              <a:t>Focus of group communication is more on consistency management</a:t>
            </a:r>
          </a:p>
          <a:p>
            <a:r>
              <a:rPr lang="en-US" dirty="0"/>
              <a:t>Hierarchical addressing is </a:t>
            </a:r>
            <a:r>
              <a:rPr lang="en-US" dirty="0" smtClean="0"/>
              <a:t>supported</a:t>
            </a:r>
          </a:p>
          <a:p>
            <a:pPr lvl="1"/>
            <a:r>
              <a:rPr lang="en-US" dirty="0" smtClean="0"/>
              <a:t>i.e., topics can form hierarchy through containment</a:t>
            </a:r>
            <a:endParaRPr lang="en-US" dirty="0"/>
          </a:p>
          <a:p>
            <a:pPr lvl="1"/>
            <a:r>
              <a:rPr lang="en-US" dirty="0" smtClean="0"/>
              <a:t>In contrast, group </a:t>
            </a:r>
            <a:r>
              <a:rPr lang="en-US" dirty="0" err="1" smtClean="0"/>
              <a:t>comm</a:t>
            </a:r>
            <a:r>
              <a:rPr lang="en-US" dirty="0" smtClean="0"/>
              <a:t> uses flat addressing</a:t>
            </a:r>
            <a:endParaRPr lang="en-US" dirty="0"/>
          </a:p>
        </p:txBody>
      </p:sp>
    </p:spTree>
    <p:extLst>
      <p:ext uri="{BB962C8B-B14F-4D97-AF65-F5344CB8AC3E}">
        <p14:creationId xmlns:p14="http://schemas.microsoft.com/office/powerpoint/2010/main" val="25264747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Topic-based Pub/Sub (</a:t>
            </a:r>
            <a:r>
              <a:rPr lang="en-US" dirty="0"/>
              <a:t>2</a:t>
            </a:r>
            <a:r>
              <a:rPr lang="en-US" dirty="0" smtClean="0"/>
              <a:t>/3)</a:t>
            </a:r>
            <a:endParaRPr lang="en-US" dirty="0"/>
          </a:p>
        </p:txBody>
      </p:sp>
      <p:sp>
        <p:nvSpPr>
          <p:cNvPr id="3" name="Content Placeholder 2"/>
          <p:cNvSpPr>
            <a:spLocks noGrp="1"/>
          </p:cNvSpPr>
          <p:nvPr>
            <p:ph idx="1"/>
          </p:nvPr>
        </p:nvSpPr>
        <p:spPr/>
        <p:txBody>
          <a:bodyPr>
            <a:normAutofit/>
          </a:bodyPr>
          <a:lstStyle/>
          <a:p>
            <a:r>
              <a:rPr lang="en-US" dirty="0"/>
              <a:t>Each topic maps to a (virtual) </a:t>
            </a:r>
            <a:r>
              <a:rPr lang="en-US" dirty="0" smtClean="0"/>
              <a:t>channel</a:t>
            </a:r>
          </a:p>
          <a:p>
            <a:pPr lvl="1"/>
            <a:r>
              <a:rPr lang="en-US" dirty="0" smtClean="0"/>
              <a:t>Think of it as a virtual private n/w carrying data only between authorized entities</a:t>
            </a:r>
          </a:p>
          <a:p>
            <a:r>
              <a:rPr lang="en-US" dirty="0" smtClean="0"/>
              <a:t>Each topic is identified by a key</a:t>
            </a:r>
          </a:p>
          <a:p>
            <a:pPr lvl="1"/>
            <a:r>
              <a:rPr lang="en-US" dirty="0" smtClean="0"/>
              <a:t>A database oriented concept</a:t>
            </a:r>
          </a:p>
          <a:p>
            <a:r>
              <a:rPr lang="en-US" dirty="0" smtClean="0"/>
              <a:t>Strings </a:t>
            </a:r>
            <a:r>
              <a:rPr lang="en-US" dirty="0"/>
              <a:t>are usually used as </a:t>
            </a:r>
            <a:r>
              <a:rPr lang="en-US" dirty="0" smtClean="0"/>
              <a:t>keys (but not a requirement)</a:t>
            </a:r>
          </a:p>
          <a:p>
            <a:r>
              <a:rPr lang="en-US" dirty="0" smtClean="0"/>
              <a:t>Keys help </a:t>
            </a:r>
            <a:r>
              <a:rPr lang="en-US" dirty="0"/>
              <a:t>to divide the event space into granularities based on that </a:t>
            </a:r>
            <a:r>
              <a:rPr lang="en-US" dirty="0" smtClean="0"/>
              <a:t>key</a:t>
            </a:r>
          </a:p>
          <a:p>
            <a:pPr lvl="1"/>
            <a:r>
              <a:rPr lang="en-US" dirty="0" smtClean="0"/>
              <a:t>Managing events, the publishers and subscribers becomes easy (less cluttering)</a:t>
            </a:r>
            <a:endParaRPr lang="en-US" dirty="0"/>
          </a:p>
        </p:txBody>
      </p:sp>
    </p:spTree>
    <p:extLst>
      <p:ext uri="{BB962C8B-B14F-4D97-AF65-F5344CB8AC3E}">
        <p14:creationId xmlns:p14="http://schemas.microsoft.com/office/powerpoint/2010/main" val="35450069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Topic-based Pub/Sub (3/3)</a:t>
            </a:r>
            <a:endParaRPr lang="en-US" dirty="0"/>
          </a:p>
        </p:txBody>
      </p:sp>
      <p:sp>
        <p:nvSpPr>
          <p:cNvPr id="4" name="Content Placeholder 3"/>
          <p:cNvSpPr>
            <a:spLocks noGrp="1"/>
          </p:cNvSpPr>
          <p:nvPr>
            <p:ph sz="half" idx="2"/>
          </p:nvPr>
        </p:nvSpPr>
        <p:spPr>
          <a:xfrm>
            <a:off x="1828800" y="4694238"/>
            <a:ext cx="8610600" cy="2011363"/>
          </a:xfrm>
        </p:spPr>
        <p:txBody>
          <a:bodyPr>
            <a:normAutofit fontScale="85000" lnSpcReduction="20000"/>
          </a:bodyPr>
          <a:lstStyle/>
          <a:p>
            <a:r>
              <a:rPr lang="en-US" dirty="0" smtClean="0"/>
              <a:t>In the sample from the paper, note how the subscription captures a specific event (i.e., topic) based on its ID (here a URL)</a:t>
            </a:r>
          </a:p>
          <a:p>
            <a:r>
              <a:rPr lang="en-US" dirty="0" smtClean="0"/>
              <a:t>Subscriber will receive everything from that topic</a:t>
            </a:r>
          </a:p>
          <a:p>
            <a:r>
              <a:rPr lang="en-US" dirty="0" smtClean="0"/>
              <a:t>Any filtering is the responsibility of the subscriber</a:t>
            </a:r>
          </a:p>
          <a:p>
            <a:pPr lvl="1"/>
            <a:r>
              <a:rPr lang="en-US" dirty="0" smtClean="0"/>
              <a:t>DDS provides advanced capabilities for filtering (borrowing concepts from content-based) because of its data-centric nature</a:t>
            </a:r>
            <a:endParaRPr lang="en-US" dirty="0"/>
          </a:p>
        </p:txBody>
      </p:sp>
      <p:pic>
        <p:nvPicPr>
          <p:cNvPr id="1026" name="Picture 2"/>
          <p:cNvPicPr>
            <a:picLocks noGrp="1" noChangeAspect="1" noChangeArrowheads="1"/>
          </p:cNvPicPr>
          <p:nvPr>
            <p:ph sz="half" idx="1"/>
          </p:nvPr>
        </p:nvPicPr>
        <p:blipFill>
          <a:blip r:embed="rId2" cstate="print"/>
          <a:srcRect/>
          <a:stretch>
            <a:fillRect/>
          </a:stretch>
        </p:blipFill>
        <p:spPr bwMode="auto">
          <a:xfrm>
            <a:off x="1752600" y="838200"/>
            <a:ext cx="6858000" cy="3739500"/>
          </a:xfrm>
          <a:prstGeom prst="rect">
            <a:avLst/>
          </a:prstGeom>
          <a:noFill/>
          <a:ln w="9525">
            <a:noFill/>
            <a:miter lim="800000"/>
            <a:headEnd/>
            <a:tailEnd/>
          </a:ln>
        </p:spPr>
      </p:pic>
      <p:sp>
        <p:nvSpPr>
          <p:cNvPr id="6" name="Rectangular Callout 5"/>
          <p:cNvSpPr/>
          <p:nvPr/>
        </p:nvSpPr>
        <p:spPr>
          <a:xfrm>
            <a:off x="7162800" y="838200"/>
            <a:ext cx="3429000" cy="1143000"/>
          </a:xfrm>
          <a:prstGeom prst="wedgeRectCallout">
            <a:avLst>
              <a:gd name="adj1" fmla="val -73312"/>
              <a:gd name="adj2" fmla="val 8249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Notice how the filtering of the event is the responsibility of the subscriber</a:t>
            </a:r>
          </a:p>
        </p:txBody>
      </p:sp>
      <p:sp>
        <p:nvSpPr>
          <p:cNvPr id="7" name="Rectangular Callout 6"/>
          <p:cNvSpPr/>
          <p:nvPr/>
        </p:nvSpPr>
        <p:spPr>
          <a:xfrm>
            <a:off x="7162800" y="2438400"/>
            <a:ext cx="3429000" cy="1143000"/>
          </a:xfrm>
          <a:prstGeom prst="wedgeRectCallout">
            <a:avLst>
              <a:gd name="adj1" fmla="val -82201"/>
              <a:gd name="adj2" fmla="val 7083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Here is how a subscriber subscribes to a specific topic</a:t>
            </a:r>
          </a:p>
        </p:txBody>
      </p:sp>
    </p:spTree>
    <p:extLst>
      <p:ext uri="{BB962C8B-B14F-4D97-AF65-F5344CB8AC3E}">
        <p14:creationId xmlns:p14="http://schemas.microsoft.com/office/powerpoint/2010/main" val="295099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C035FED-50C4-1640-9017-FCD3508BDB5E}"/>
              </a:ext>
            </a:extLst>
          </p:cNvPr>
          <p:cNvSpPr>
            <a:spLocks noGrp="1"/>
          </p:cNvSpPr>
          <p:nvPr>
            <p:ph type="ctrTitle"/>
          </p:nvPr>
        </p:nvSpPr>
        <p:spPr>
          <a:xfrm>
            <a:off x="1" y="4185481"/>
            <a:ext cx="7655302" cy="1737360"/>
          </a:xfrm>
        </p:spPr>
        <p:txBody>
          <a:bodyPr anchor="ctr">
            <a:normAutofit fontScale="90000"/>
          </a:bodyPr>
          <a:lstStyle/>
          <a:p>
            <a:pPr algn="r"/>
            <a:r>
              <a:rPr lang="en-US" dirty="0"/>
              <a:t/>
            </a:r>
            <a:br>
              <a:rPr lang="en-US" dirty="0"/>
            </a:br>
            <a:r>
              <a:rPr lang="en-US" dirty="0" err="1" smtClean="0"/>
              <a:t>IoT</a:t>
            </a:r>
            <a:r>
              <a:rPr lang="en-US" dirty="0" smtClean="0"/>
              <a:t> Low Energy Physical layer</a:t>
            </a:r>
            <a:endParaRPr lang="en-US" dirty="0"/>
          </a:p>
        </p:txBody>
      </p:sp>
      <p:sp>
        <p:nvSpPr>
          <p:cNvPr id="17"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749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Content-based Pub/Sub (1/2)</a:t>
            </a:r>
            <a:endParaRPr lang="en-US" dirty="0"/>
          </a:p>
        </p:txBody>
      </p:sp>
      <p:sp>
        <p:nvSpPr>
          <p:cNvPr id="3" name="Content Placeholder 2"/>
          <p:cNvSpPr>
            <a:spLocks noGrp="1"/>
          </p:cNvSpPr>
          <p:nvPr>
            <p:ph idx="1"/>
          </p:nvPr>
        </p:nvSpPr>
        <p:spPr>
          <a:xfrm>
            <a:off x="1752600" y="1143000"/>
            <a:ext cx="8686800" cy="5410200"/>
          </a:xfrm>
        </p:spPr>
        <p:txBody>
          <a:bodyPr>
            <a:normAutofit fontScale="92500" lnSpcReduction="20000"/>
          </a:bodyPr>
          <a:lstStyle/>
          <a:p>
            <a:r>
              <a:rPr lang="en-US" dirty="0" smtClean="0"/>
              <a:t>Topic-based scheme is simple but it is static, and lacks expressive power</a:t>
            </a:r>
          </a:p>
          <a:p>
            <a:pPr lvl="1"/>
            <a:r>
              <a:rPr lang="en-US" dirty="0" smtClean="0"/>
              <a:t>Filtering is the responsibility of the subscriber</a:t>
            </a:r>
          </a:p>
          <a:p>
            <a:r>
              <a:rPr lang="en-US" dirty="0" smtClean="0"/>
              <a:t>Content-based provides finer granularity by subscription based on the actual content of the event</a:t>
            </a:r>
          </a:p>
          <a:p>
            <a:r>
              <a:rPr lang="en-US" dirty="0" smtClean="0"/>
              <a:t>Subscription for content is specified using filters</a:t>
            </a:r>
          </a:p>
          <a:p>
            <a:pPr lvl="1"/>
            <a:r>
              <a:rPr lang="en-US" dirty="0" smtClean="0"/>
              <a:t>String-based, template-based, executable code</a:t>
            </a:r>
          </a:p>
          <a:p>
            <a:r>
              <a:rPr lang="en-US" dirty="0" smtClean="0"/>
              <a:t>Complex filters can be constructed using comparison and logical operators</a:t>
            </a:r>
          </a:p>
          <a:p>
            <a:r>
              <a:rPr lang="en-US" dirty="0" smtClean="0"/>
              <a:t>More sophisticated pub/sub implementation and may incur more runtime overhead</a:t>
            </a:r>
          </a:p>
          <a:p>
            <a:r>
              <a:rPr lang="en-US" dirty="0" smtClean="0"/>
              <a:t>Siena is a good example of content-based pub/sub</a:t>
            </a:r>
          </a:p>
          <a:p>
            <a:pPr lvl="1"/>
            <a:r>
              <a:rPr lang="en-US" dirty="0"/>
              <a:t>See http://www.slideshare.net/dsrosenblum/contentbased-publishsubscribe-networking-a-reassessment-keynote-talk-at-doa-2005</a:t>
            </a:r>
          </a:p>
        </p:txBody>
      </p:sp>
    </p:spTree>
    <p:extLst>
      <p:ext uri="{BB962C8B-B14F-4D97-AF65-F5344CB8AC3E}">
        <p14:creationId xmlns:p14="http://schemas.microsoft.com/office/powerpoint/2010/main" val="20692712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Content-based Pub/Sub (2/2)</a:t>
            </a:r>
            <a:endParaRPr lang="en-US" dirty="0"/>
          </a:p>
        </p:txBody>
      </p:sp>
      <p:sp>
        <p:nvSpPr>
          <p:cNvPr id="4" name="Content Placeholder 3"/>
          <p:cNvSpPr>
            <a:spLocks noGrp="1"/>
          </p:cNvSpPr>
          <p:nvPr>
            <p:ph sz="half" idx="2"/>
          </p:nvPr>
        </p:nvSpPr>
        <p:spPr>
          <a:xfrm>
            <a:off x="1911927" y="5023931"/>
            <a:ext cx="8610600" cy="1782763"/>
          </a:xfrm>
        </p:spPr>
        <p:txBody>
          <a:bodyPr>
            <a:normAutofit fontScale="85000" lnSpcReduction="20000"/>
          </a:bodyPr>
          <a:lstStyle/>
          <a:p>
            <a:r>
              <a:rPr lang="en-US" dirty="0" smtClean="0"/>
              <a:t>In the sample from the paper, note how the subscription describes the content</a:t>
            </a:r>
          </a:p>
          <a:p>
            <a:r>
              <a:rPr lang="en-US" dirty="0" smtClean="0"/>
              <a:t>Subscriber will receive only that event</a:t>
            </a:r>
          </a:p>
          <a:p>
            <a:r>
              <a:rPr lang="en-US" dirty="0" smtClean="0"/>
              <a:t>Any filtering is the responsibility of the pub/sub system as opposed to the subscriber (in the case of topic-based)</a:t>
            </a:r>
            <a:endParaRPr lang="en-US" dirty="0"/>
          </a:p>
        </p:txBody>
      </p:sp>
      <p:pic>
        <p:nvPicPr>
          <p:cNvPr id="2050" name="Picture 2"/>
          <p:cNvPicPr>
            <a:picLocks noGrp="1" noChangeAspect="1" noChangeArrowheads="1"/>
          </p:cNvPicPr>
          <p:nvPr>
            <p:ph sz="half" idx="1"/>
          </p:nvPr>
        </p:nvPicPr>
        <p:blipFill>
          <a:blip r:embed="rId2" cstate="print"/>
          <a:srcRect/>
          <a:stretch>
            <a:fillRect/>
          </a:stretch>
        </p:blipFill>
        <p:spPr bwMode="auto">
          <a:xfrm>
            <a:off x="2316018" y="1027906"/>
            <a:ext cx="5410200" cy="3931636"/>
          </a:xfrm>
          <a:prstGeom prst="rect">
            <a:avLst/>
          </a:prstGeom>
          <a:noFill/>
          <a:ln w="9525">
            <a:noFill/>
            <a:miter lim="800000"/>
            <a:headEnd/>
            <a:tailEnd/>
          </a:ln>
        </p:spPr>
      </p:pic>
      <p:sp>
        <p:nvSpPr>
          <p:cNvPr id="6" name="Rectangular Callout 5"/>
          <p:cNvSpPr/>
          <p:nvPr/>
        </p:nvSpPr>
        <p:spPr>
          <a:xfrm>
            <a:off x="7239000" y="1905000"/>
            <a:ext cx="3429000" cy="1143000"/>
          </a:xfrm>
          <a:prstGeom prst="wedgeRectCallout">
            <a:avLst>
              <a:gd name="adj1" fmla="val -93618"/>
              <a:gd name="adj2" fmla="val 830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Notice how the filtering of the event is the responsibility of the pub/sub mechanism and not the subscriber</a:t>
            </a:r>
          </a:p>
        </p:txBody>
      </p:sp>
    </p:spTree>
    <p:extLst>
      <p:ext uri="{BB962C8B-B14F-4D97-AF65-F5344CB8AC3E}">
        <p14:creationId xmlns:p14="http://schemas.microsoft.com/office/powerpoint/2010/main" val="246466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Type-based Pub/Sub (1/2)</a:t>
            </a:r>
            <a:endParaRPr lang="en-US" dirty="0"/>
          </a:p>
        </p:txBody>
      </p:sp>
      <p:sp>
        <p:nvSpPr>
          <p:cNvPr id="3" name="Content Placeholder 2"/>
          <p:cNvSpPr>
            <a:spLocks noGrp="1"/>
          </p:cNvSpPr>
          <p:nvPr>
            <p:ph idx="1"/>
          </p:nvPr>
        </p:nvSpPr>
        <p:spPr/>
        <p:txBody>
          <a:bodyPr/>
          <a:lstStyle/>
          <a:p>
            <a:r>
              <a:rPr lang="en-US" dirty="0" smtClean="0"/>
              <a:t>Similar to topic-based</a:t>
            </a:r>
          </a:p>
          <a:p>
            <a:pPr lvl="1"/>
            <a:r>
              <a:rPr lang="en-US" dirty="0" smtClean="0"/>
              <a:t>Recall that topics were identified by names in the form of a key</a:t>
            </a:r>
          </a:p>
          <a:p>
            <a:r>
              <a:rPr lang="en-US" dirty="0" smtClean="0"/>
              <a:t>However, instead of the “type unsafe” name-based approach, events now become “types” in the programming language</a:t>
            </a:r>
          </a:p>
          <a:p>
            <a:r>
              <a:rPr lang="en-US" dirty="0" smtClean="0"/>
              <a:t>Improves safety; compile-time error checking can be done as opposed to at runtime</a:t>
            </a:r>
            <a:endParaRPr lang="en-US" dirty="0"/>
          </a:p>
        </p:txBody>
      </p:sp>
    </p:spTree>
    <p:extLst>
      <p:ext uri="{BB962C8B-B14F-4D97-AF65-F5344CB8AC3E}">
        <p14:creationId xmlns:p14="http://schemas.microsoft.com/office/powerpoint/2010/main" val="34976540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half" idx="1"/>
          </p:nvPr>
        </p:nvPicPr>
        <p:blipFill>
          <a:blip r:embed="rId2" cstate="print"/>
          <a:srcRect/>
          <a:stretch>
            <a:fillRect/>
          </a:stretch>
        </p:blipFill>
        <p:spPr bwMode="auto">
          <a:xfrm>
            <a:off x="1828800" y="933894"/>
            <a:ext cx="4648200" cy="4323907"/>
          </a:xfrm>
          <a:prstGeom prst="rect">
            <a:avLst/>
          </a:prstGeom>
          <a:noFill/>
          <a:ln w="9525">
            <a:noFill/>
            <a:miter lim="800000"/>
            <a:headEnd/>
            <a:tailEnd/>
          </a:ln>
        </p:spPr>
      </p:pic>
      <p:sp>
        <p:nvSpPr>
          <p:cNvPr id="2" name="Title 1"/>
          <p:cNvSpPr>
            <a:spLocks noGrp="1"/>
          </p:cNvSpPr>
          <p:nvPr>
            <p:ph type="title"/>
          </p:nvPr>
        </p:nvSpPr>
        <p:spPr/>
        <p:txBody>
          <a:bodyPr>
            <a:noAutofit/>
          </a:bodyPr>
          <a:lstStyle/>
          <a:p>
            <a:r>
              <a:rPr lang="en-US" dirty="0" smtClean="0"/>
              <a:t>Type-based Pub/Sub (2/2)</a:t>
            </a:r>
            <a:endParaRPr lang="en-US" dirty="0"/>
          </a:p>
        </p:txBody>
      </p:sp>
      <p:sp>
        <p:nvSpPr>
          <p:cNvPr id="4" name="Content Placeholder 3"/>
          <p:cNvSpPr>
            <a:spLocks noGrp="1"/>
          </p:cNvSpPr>
          <p:nvPr>
            <p:ph sz="half" idx="2"/>
          </p:nvPr>
        </p:nvSpPr>
        <p:spPr>
          <a:xfrm>
            <a:off x="6629400" y="990601"/>
            <a:ext cx="3810000" cy="5410200"/>
          </a:xfrm>
        </p:spPr>
        <p:txBody>
          <a:bodyPr>
            <a:normAutofit/>
          </a:bodyPr>
          <a:lstStyle/>
          <a:p>
            <a:r>
              <a:rPr lang="en-US" dirty="0" smtClean="0"/>
              <a:t>In the sample from the paper, note how the subscription captures a specific event (i.e., topic) based on its type</a:t>
            </a:r>
          </a:p>
          <a:p>
            <a:r>
              <a:rPr lang="en-US" dirty="0" smtClean="0"/>
              <a:t>Any filtering is the responsibility of the subscriber as in topic-based</a:t>
            </a:r>
          </a:p>
          <a:p>
            <a:r>
              <a:rPr lang="en-US" dirty="0" smtClean="0"/>
              <a:t>But we get type safety</a:t>
            </a:r>
            <a:endParaRPr lang="en-US" dirty="0"/>
          </a:p>
        </p:txBody>
      </p:sp>
      <p:sp>
        <p:nvSpPr>
          <p:cNvPr id="6" name="Rectangular Callout 5"/>
          <p:cNvSpPr/>
          <p:nvPr/>
        </p:nvSpPr>
        <p:spPr>
          <a:xfrm>
            <a:off x="2971800" y="5638800"/>
            <a:ext cx="3429000" cy="1143000"/>
          </a:xfrm>
          <a:prstGeom prst="wedgeRectCallout">
            <a:avLst>
              <a:gd name="adj1" fmla="val -25420"/>
              <a:gd name="adj2" fmla="val -14138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Notice how the subscription is based on a type</a:t>
            </a:r>
          </a:p>
        </p:txBody>
      </p:sp>
    </p:spTree>
    <p:extLst>
      <p:ext uri="{BB962C8B-B14F-4D97-AF65-F5344CB8AC3E}">
        <p14:creationId xmlns:p14="http://schemas.microsoft.com/office/powerpoint/2010/main" val="75086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Issues in Pub/Sub</a:t>
            </a:r>
            <a:endParaRPr lang="en-US" dirty="0"/>
          </a:p>
        </p:txBody>
      </p:sp>
      <p:sp>
        <p:nvSpPr>
          <p:cNvPr id="3" name="Content Placeholder 2"/>
          <p:cNvSpPr>
            <a:spLocks noGrp="1"/>
          </p:cNvSpPr>
          <p:nvPr>
            <p:ph idx="1"/>
          </p:nvPr>
        </p:nvSpPr>
        <p:spPr/>
        <p:txBody>
          <a:bodyPr/>
          <a:lstStyle/>
          <a:p>
            <a:r>
              <a:rPr lang="en-US" dirty="0" smtClean="0"/>
              <a:t>At least 3 concerns raised in the paper</a:t>
            </a:r>
          </a:p>
          <a:p>
            <a:pPr lvl="1"/>
            <a:r>
              <a:rPr lang="en-US" dirty="0" smtClean="0"/>
              <a:t>How exactly are events implemented?</a:t>
            </a:r>
          </a:p>
          <a:p>
            <a:pPr lvl="1"/>
            <a:r>
              <a:rPr lang="en-US" dirty="0" smtClean="0"/>
              <a:t>What impact does the communication channel (media) have?</a:t>
            </a:r>
          </a:p>
          <a:p>
            <a:pPr lvl="1"/>
            <a:r>
              <a:rPr lang="en-US" dirty="0" smtClean="0"/>
              <a:t>What about quality of service (QoS)?</a:t>
            </a:r>
          </a:p>
          <a:p>
            <a:r>
              <a:rPr lang="en-US" dirty="0" smtClean="0"/>
              <a:t>Choice of each has an impact on</a:t>
            </a:r>
          </a:p>
          <a:p>
            <a:pPr lvl="1"/>
            <a:r>
              <a:rPr lang="en-US" dirty="0" smtClean="0"/>
              <a:t>Flexibility, reliability, scalability, performance</a:t>
            </a:r>
            <a:endParaRPr lang="en-US" dirty="0"/>
          </a:p>
        </p:txBody>
      </p:sp>
    </p:spTree>
    <p:extLst>
      <p:ext uri="{BB962C8B-B14F-4D97-AF65-F5344CB8AC3E}">
        <p14:creationId xmlns:p14="http://schemas.microsoft.com/office/powerpoint/2010/main" val="21134676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Events</a:t>
            </a:r>
            <a:endParaRPr lang="en-US" dirty="0"/>
          </a:p>
        </p:txBody>
      </p:sp>
      <p:sp>
        <p:nvSpPr>
          <p:cNvPr id="3" name="Content Placeholder 2"/>
          <p:cNvSpPr>
            <a:spLocks noGrp="1"/>
          </p:cNvSpPr>
          <p:nvPr>
            <p:ph idx="1"/>
          </p:nvPr>
        </p:nvSpPr>
        <p:spPr/>
        <p:txBody>
          <a:bodyPr>
            <a:normAutofit/>
          </a:bodyPr>
          <a:lstStyle/>
          <a:p>
            <a:r>
              <a:rPr lang="en-US" dirty="0" smtClean="0"/>
              <a:t>Message-based</a:t>
            </a:r>
          </a:p>
          <a:p>
            <a:pPr lvl="1"/>
            <a:r>
              <a:rPr lang="en-US" dirty="0" smtClean="0"/>
              <a:t>Messages are self describing, i.e., header indicating what message it is and a payload</a:t>
            </a:r>
          </a:p>
          <a:p>
            <a:pPr lvl="1"/>
            <a:r>
              <a:rPr lang="en-US" dirty="0" smtClean="0"/>
              <a:t>Messages are sent from one entity to another</a:t>
            </a:r>
          </a:p>
          <a:p>
            <a:pPr lvl="1"/>
            <a:r>
              <a:rPr lang="en-US" dirty="0" smtClean="0"/>
              <a:t>The receiving entity must make sense of what is received</a:t>
            </a:r>
          </a:p>
          <a:p>
            <a:r>
              <a:rPr lang="en-US" dirty="0" smtClean="0"/>
              <a:t>Invocation-based</a:t>
            </a:r>
          </a:p>
          <a:p>
            <a:pPr lvl="1"/>
            <a:r>
              <a:rPr lang="en-US" dirty="0" smtClean="0"/>
              <a:t>Based on making an invocation (like RPC) on a target object</a:t>
            </a:r>
          </a:p>
          <a:p>
            <a:pPr lvl="1"/>
            <a:r>
              <a:rPr lang="en-US" dirty="0" smtClean="0"/>
              <a:t>Allowable invocations are those described in interfaces and which becomes the binding contract</a:t>
            </a:r>
            <a:endParaRPr lang="en-US" dirty="0"/>
          </a:p>
        </p:txBody>
      </p:sp>
    </p:spTree>
    <p:extLst>
      <p:ext uri="{BB962C8B-B14F-4D97-AF65-F5344CB8AC3E}">
        <p14:creationId xmlns:p14="http://schemas.microsoft.com/office/powerpoint/2010/main" val="4872932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4E590FF4-6E67-4815-841C-32C2B4735097}"/>
              </a:ext>
            </a:extLst>
          </p:cNvPr>
          <p:cNvSpPr>
            <a:spLocks noGrp="1" noChangeArrowheads="1"/>
          </p:cNvSpPr>
          <p:nvPr>
            <p:ph type="title"/>
          </p:nvPr>
        </p:nvSpPr>
        <p:spPr/>
        <p:txBody>
          <a:bodyPr/>
          <a:lstStyle/>
          <a:p>
            <a:r>
              <a:rPr lang="en-US" altLang="zh-TW" dirty="0"/>
              <a:t>Event </a:t>
            </a:r>
            <a:r>
              <a:rPr lang="en-US" altLang="zh-TW" dirty="0" smtClean="0"/>
              <a:t>Routing </a:t>
            </a:r>
            <a:endParaRPr lang="en-US" altLang="zh-TW" b="1" dirty="0"/>
          </a:p>
        </p:txBody>
      </p:sp>
      <p:sp>
        <p:nvSpPr>
          <p:cNvPr id="28675" name="Rectangle 3">
            <a:extLst>
              <a:ext uri="{FF2B5EF4-FFF2-40B4-BE49-F238E27FC236}">
                <a16:creationId xmlns:a16="http://schemas.microsoft.com/office/drawing/2014/main" id="{79B6B709-E32F-40FD-A2EB-494AD74C2ADD}"/>
              </a:ext>
            </a:extLst>
          </p:cNvPr>
          <p:cNvSpPr>
            <a:spLocks noGrp="1" noChangeArrowheads="1"/>
          </p:cNvSpPr>
          <p:nvPr>
            <p:ph type="body" idx="1"/>
          </p:nvPr>
        </p:nvSpPr>
        <p:spPr/>
        <p:txBody>
          <a:bodyPr/>
          <a:lstStyle/>
          <a:p>
            <a:r>
              <a:rPr lang="en-GB" altLang="zh-TW"/>
              <a:t>After filtering the events, the broker/brokers must route the events to the corresponding subscribers. </a:t>
            </a:r>
          </a:p>
          <a:p>
            <a:r>
              <a:rPr lang="en-US" altLang="zh-TW"/>
              <a:t>Can be done in the following ways:</a:t>
            </a:r>
          </a:p>
          <a:p>
            <a:pPr lvl="1"/>
            <a:r>
              <a:rPr lang="en-US" altLang="zh-TW"/>
              <a:t>Unicast </a:t>
            </a:r>
          </a:p>
          <a:p>
            <a:pPr lvl="1"/>
            <a:r>
              <a:rPr lang="en-US" altLang="zh-TW"/>
              <a:t>Multicast</a:t>
            </a:r>
          </a:p>
          <a:p>
            <a:pPr lvl="1"/>
            <a:r>
              <a:rPr lang="en-US" altLang="zh-TW"/>
              <a:t>Server push/ client pull </a:t>
            </a:r>
          </a:p>
        </p:txBody>
      </p:sp>
    </p:spTree>
    <p:extLst>
      <p:ext uri="{BB962C8B-B14F-4D97-AF65-F5344CB8AC3E}">
        <p14:creationId xmlns:p14="http://schemas.microsoft.com/office/powerpoint/2010/main" val="2281845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EE3D900E-875A-40E0-ACB3-85E583538F24}"/>
              </a:ext>
            </a:extLst>
          </p:cNvPr>
          <p:cNvSpPr>
            <a:spLocks noGrp="1" noChangeArrowheads="1"/>
          </p:cNvSpPr>
          <p:nvPr>
            <p:ph type="title"/>
          </p:nvPr>
        </p:nvSpPr>
        <p:spPr/>
        <p:txBody>
          <a:bodyPr/>
          <a:lstStyle/>
          <a:p>
            <a:r>
              <a:rPr lang="en-US" altLang="zh-TW"/>
              <a:t>Event Routing</a:t>
            </a:r>
          </a:p>
        </p:txBody>
      </p:sp>
      <p:sp>
        <p:nvSpPr>
          <p:cNvPr id="33795" name="Rectangle 3">
            <a:extLst>
              <a:ext uri="{FF2B5EF4-FFF2-40B4-BE49-F238E27FC236}">
                <a16:creationId xmlns:a16="http://schemas.microsoft.com/office/drawing/2014/main" id="{54AEEAC1-EDE8-4652-8CE7-F0FEBE41CE02}"/>
              </a:ext>
            </a:extLst>
          </p:cNvPr>
          <p:cNvSpPr>
            <a:spLocks noGrp="1" noChangeArrowheads="1"/>
          </p:cNvSpPr>
          <p:nvPr>
            <p:ph type="body" idx="1"/>
          </p:nvPr>
        </p:nvSpPr>
        <p:spPr/>
        <p:txBody>
          <a:bodyPr/>
          <a:lstStyle/>
          <a:p>
            <a:r>
              <a:rPr lang="en-US" altLang="zh-TW"/>
              <a:t>The broker makes the decision: how to route the message to the subscriber. </a:t>
            </a:r>
          </a:p>
          <a:p>
            <a:r>
              <a:rPr lang="en-US" altLang="zh-TW"/>
              <a:t>Several optimization schemes are available. </a:t>
            </a:r>
          </a:p>
          <a:p>
            <a:pPr lvl="1"/>
            <a:r>
              <a:rPr lang="en-US" altLang="zh-TW"/>
              <a:t>Profile forwarding scheme – brokers only forward the event to their neighbor broker which fulfill their subscription</a:t>
            </a:r>
          </a:p>
          <a:p>
            <a:pPr lvl="1"/>
            <a:r>
              <a:rPr lang="en-US" altLang="zh-TW"/>
              <a:t>Filtering the total covering of the subscription of the system – accept publisher events only if a subscriber has subscribed this event. </a:t>
            </a:r>
          </a:p>
          <a:p>
            <a:endParaRPr lang="en-US" altLang="zh-TW"/>
          </a:p>
        </p:txBody>
      </p:sp>
    </p:spTree>
    <p:extLst>
      <p:ext uri="{BB962C8B-B14F-4D97-AF65-F5344CB8AC3E}">
        <p14:creationId xmlns:p14="http://schemas.microsoft.com/office/powerpoint/2010/main" val="2504515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Communication Media</a:t>
            </a:r>
            <a:endParaRPr lang="en-US" dirty="0"/>
          </a:p>
        </p:txBody>
      </p:sp>
      <p:sp>
        <p:nvSpPr>
          <p:cNvPr id="3" name="Content Placeholder 2"/>
          <p:cNvSpPr>
            <a:spLocks noGrp="1"/>
          </p:cNvSpPr>
          <p:nvPr>
            <p:ph idx="1"/>
          </p:nvPr>
        </p:nvSpPr>
        <p:spPr/>
        <p:txBody>
          <a:bodyPr>
            <a:normAutofit/>
          </a:bodyPr>
          <a:lstStyle/>
          <a:p>
            <a:r>
              <a:rPr lang="en-US" dirty="0" smtClean="0"/>
              <a:t>Issues to deal with</a:t>
            </a:r>
          </a:p>
          <a:p>
            <a:pPr lvl="1"/>
            <a:r>
              <a:rPr lang="en-US" dirty="0" smtClean="0"/>
              <a:t>Who manages the events and subscriptions?</a:t>
            </a:r>
          </a:p>
          <a:p>
            <a:pPr lvl="2"/>
            <a:r>
              <a:rPr lang="en-US" dirty="0" smtClean="0"/>
              <a:t>Mediator or broker-based approach (makes pub/sub entities simpler but are centralized solutions)</a:t>
            </a:r>
          </a:p>
          <a:p>
            <a:pPr lvl="2"/>
            <a:r>
              <a:rPr lang="en-US" dirty="0" smtClean="0"/>
              <a:t>Publishers/subscribers have smart hooks that manage it without the application knowing it</a:t>
            </a:r>
          </a:p>
          <a:p>
            <a:pPr lvl="1"/>
            <a:r>
              <a:rPr lang="en-US" dirty="0" smtClean="0"/>
              <a:t>How are publishers and subscribers located and matched?</a:t>
            </a:r>
          </a:p>
          <a:p>
            <a:pPr lvl="1"/>
            <a:r>
              <a:rPr lang="en-US" dirty="0" smtClean="0"/>
              <a:t>How are events actually transferred?</a:t>
            </a:r>
          </a:p>
          <a:p>
            <a:pPr lvl="2"/>
            <a:r>
              <a:rPr lang="en-US" dirty="0" smtClean="0"/>
              <a:t>Point-to-point (simple but not scalable)</a:t>
            </a:r>
          </a:p>
          <a:p>
            <a:pPr lvl="2"/>
            <a:r>
              <a:rPr lang="en-US" dirty="0" smtClean="0"/>
              <a:t>Multicast (scalable but hard to implement in the context of all the filtering, etc)</a:t>
            </a:r>
          </a:p>
        </p:txBody>
      </p:sp>
    </p:spTree>
    <p:extLst>
      <p:ext uri="{BB962C8B-B14F-4D97-AF65-F5344CB8AC3E}">
        <p14:creationId xmlns:p14="http://schemas.microsoft.com/office/powerpoint/2010/main" val="25308212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of Service (QoS)</a:t>
            </a:r>
            <a:endParaRPr lang="en-US" dirty="0"/>
          </a:p>
        </p:txBody>
      </p:sp>
      <p:sp>
        <p:nvSpPr>
          <p:cNvPr id="3" name="Content Placeholder 2"/>
          <p:cNvSpPr>
            <a:spLocks noGrp="1"/>
          </p:cNvSpPr>
          <p:nvPr>
            <p:ph idx="1"/>
          </p:nvPr>
        </p:nvSpPr>
        <p:spPr/>
        <p:txBody>
          <a:bodyPr>
            <a:normAutofit/>
          </a:bodyPr>
          <a:lstStyle/>
          <a:p>
            <a:r>
              <a:rPr lang="en-US" dirty="0" smtClean="0"/>
              <a:t>Must be provided along the 3 dimensions of decoupling</a:t>
            </a:r>
          </a:p>
          <a:p>
            <a:r>
              <a:rPr lang="en-US" dirty="0" smtClean="0"/>
              <a:t>Persistence of events</a:t>
            </a:r>
          </a:p>
          <a:p>
            <a:pPr lvl="1"/>
            <a:r>
              <a:rPr lang="en-US" dirty="0" smtClean="0"/>
              <a:t>becomes important for time decoupled publishers and subscribers</a:t>
            </a:r>
          </a:p>
          <a:p>
            <a:pPr lvl="1"/>
            <a:r>
              <a:rPr lang="en-US" dirty="0" smtClean="0"/>
              <a:t>Who is responsible? Depends of approach used (e.g., broker-based or end-system based</a:t>
            </a:r>
          </a:p>
          <a:p>
            <a:r>
              <a:rPr lang="en-US" dirty="0" smtClean="0"/>
              <a:t>Priorities of events may be important</a:t>
            </a:r>
          </a:p>
          <a:p>
            <a:pPr lvl="1"/>
            <a:r>
              <a:rPr lang="en-US" dirty="0" smtClean="0"/>
              <a:t>How to reduce inversion of priorities?</a:t>
            </a:r>
          </a:p>
          <a:p>
            <a:r>
              <a:rPr lang="en-US" dirty="0" smtClean="0"/>
              <a:t>Transactional semantics for group of events</a:t>
            </a:r>
          </a:p>
          <a:p>
            <a:r>
              <a:rPr lang="en-US" dirty="0" smtClean="0"/>
              <a:t>Reliability</a:t>
            </a:r>
          </a:p>
          <a:p>
            <a:r>
              <a:rPr lang="en-US" dirty="0" smtClean="0"/>
              <a:t>OMG Data Distribution Service supports several QoS mechanisms that we will study later</a:t>
            </a:r>
          </a:p>
          <a:p>
            <a:pPr lvl="1"/>
            <a:endParaRPr lang="en-US" dirty="0"/>
          </a:p>
        </p:txBody>
      </p:sp>
    </p:spTree>
    <p:extLst>
      <p:ext uri="{BB962C8B-B14F-4D97-AF65-F5344CB8AC3E}">
        <p14:creationId xmlns:p14="http://schemas.microsoft.com/office/powerpoint/2010/main" val="39854966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58112-5DB0-4CD3-B6CC-829849409F31}"/>
              </a:ext>
            </a:extLst>
          </p:cNvPr>
          <p:cNvSpPr>
            <a:spLocks noGrp="1"/>
          </p:cNvSpPr>
          <p:nvPr>
            <p:ph type="title"/>
          </p:nvPr>
        </p:nvSpPr>
        <p:spPr>
          <a:xfrm>
            <a:off x="228600" y="79479"/>
            <a:ext cx="10515600" cy="132556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a:t>
            </a:r>
            <a:r>
              <a:rPr lang="en-US" sz="3733" dirty="0" smtClean="0">
                <a:solidFill>
                  <a:srgbClr val="FF0000"/>
                </a:solidFill>
                <a:latin typeface="Tahoma" pitchFamily="34" charset="0"/>
                <a:ea typeface="MS PGothic" pitchFamily="34" charset="-128"/>
                <a:cs typeface="Tahoma" pitchFamily="34" charset="0"/>
              </a:rPr>
              <a:t>Middleware</a:t>
            </a:r>
            <a:endParaRPr lang="en-US" sz="3733" dirty="0">
              <a:solidFill>
                <a:srgbClr val="FF0000"/>
              </a:solidFill>
              <a:latin typeface="Tahoma" pitchFamily="34" charset="0"/>
              <a:ea typeface="MS PGothic" pitchFamily="34" charset="-128"/>
              <a:cs typeface="Tahoma" pitchFamily="34" charset="0"/>
            </a:endParaRPr>
          </a:p>
        </p:txBody>
      </p:sp>
      <p:sp>
        <p:nvSpPr>
          <p:cNvPr id="5" name="TextBox 4">
            <a:extLst>
              <a:ext uri="{FF2B5EF4-FFF2-40B4-BE49-F238E27FC236}">
                <a16:creationId xmlns:a16="http://schemas.microsoft.com/office/drawing/2014/main" id="{C0B52AED-DE95-434D-B04E-7DFF68DBCE7F}"/>
              </a:ext>
            </a:extLst>
          </p:cNvPr>
          <p:cNvSpPr txBox="1"/>
          <p:nvPr/>
        </p:nvSpPr>
        <p:spPr>
          <a:xfrm>
            <a:off x="696286" y="6409189"/>
            <a:ext cx="11195694" cy="369332"/>
          </a:xfrm>
          <a:prstGeom prst="rect">
            <a:avLst/>
          </a:prstGeom>
          <a:noFill/>
        </p:spPr>
        <p:txBody>
          <a:bodyPr wrap="none" rtlCol="0">
            <a:spAutoFit/>
          </a:bodyPr>
          <a:lstStyle/>
          <a:p>
            <a:r>
              <a:rPr lang="en-US" dirty="0"/>
              <a:t>Source: 15 protocols listed at </a:t>
            </a:r>
            <a:r>
              <a:rPr lang="en-US" dirty="0">
                <a:hlinkClick r:id="rId2"/>
              </a:rPr>
              <a:t>https://www.ubuntupit.com/top-15-standard-iot-protocols-that-you-must-know-about/</a:t>
            </a:r>
            <a:endParaRPr lang="en-US" dirty="0"/>
          </a:p>
        </p:txBody>
      </p:sp>
      <p:sp>
        <p:nvSpPr>
          <p:cNvPr id="6" name="TextBox 5">
            <a:extLst>
              <a:ext uri="{FF2B5EF4-FFF2-40B4-BE49-F238E27FC236}">
                <a16:creationId xmlns:a16="http://schemas.microsoft.com/office/drawing/2014/main" id="{F80E57A8-C14A-442E-81E7-1E8CB1991896}"/>
              </a:ext>
            </a:extLst>
          </p:cNvPr>
          <p:cNvSpPr txBox="1"/>
          <p:nvPr/>
        </p:nvSpPr>
        <p:spPr>
          <a:xfrm>
            <a:off x="151001" y="870969"/>
            <a:ext cx="11115413"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IoT environments are often resource-constrained and hence involve low bandwidth communication</a:t>
            </a:r>
          </a:p>
          <a:p>
            <a:pPr marL="285750" indent="-285750">
              <a:buFont typeface="Arial" panose="020B0604020202020204" pitchFamily="34" charset="0"/>
              <a:buChar char="•"/>
            </a:pPr>
            <a:r>
              <a:rPr lang="en-US" sz="2400" dirty="0"/>
              <a:t>Safe and reliable communications are desired for IoT</a:t>
            </a:r>
          </a:p>
          <a:p>
            <a:pPr marL="285750" indent="-285750">
              <a:buFont typeface="Arial" panose="020B0604020202020204" pitchFamily="34" charset="0"/>
              <a:buChar char="•"/>
            </a:pPr>
            <a:r>
              <a:rPr lang="en-US" sz="2400" dirty="0"/>
              <a:t>Existing protocols can be divided into network-level and data-level protocols</a:t>
            </a:r>
          </a:p>
          <a:p>
            <a:pPr marL="285750" indent="-285750">
              <a:buFont typeface="Arial" panose="020B0604020202020204" pitchFamily="34" charset="0"/>
              <a:buChar char="•"/>
            </a:pPr>
            <a:r>
              <a:rPr lang="en-US" sz="2400" dirty="0"/>
              <a:t>Several different protocols exist, and more are researched on</a:t>
            </a:r>
          </a:p>
        </p:txBody>
      </p:sp>
    </p:spTree>
    <p:extLst>
      <p:ext uri="{BB962C8B-B14F-4D97-AF65-F5344CB8AC3E}">
        <p14:creationId xmlns:p14="http://schemas.microsoft.com/office/powerpoint/2010/main" val="39954482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a:t>Zero MQ Example</a:t>
            </a:r>
            <a:endParaRPr lang="en-US" dirty="0"/>
          </a:p>
        </p:txBody>
      </p:sp>
    </p:spTree>
    <p:extLst>
      <p:ext uri="{BB962C8B-B14F-4D97-AF65-F5344CB8AC3E}">
        <p14:creationId xmlns:p14="http://schemas.microsoft.com/office/powerpoint/2010/main" val="2178853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MQTT Example</a:t>
            </a:r>
          </a:p>
          <a:p>
            <a:r>
              <a:rPr lang="en-US" dirty="0" smtClean="0"/>
              <a:t>Note that MQTT is a brokered system</a:t>
            </a:r>
            <a:endParaRPr lang="en-US" dirty="0"/>
          </a:p>
        </p:txBody>
      </p:sp>
    </p:spTree>
    <p:extLst>
      <p:ext uri="{BB962C8B-B14F-4D97-AF65-F5344CB8AC3E}">
        <p14:creationId xmlns:p14="http://schemas.microsoft.com/office/powerpoint/2010/main" val="3231461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a:bodyPr>
          <a:lstStyle/>
          <a:p>
            <a:r>
              <a:rPr lang="en-US" dirty="0"/>
              <a:t>MQTT (Message Queuing Telemetry Transport) is a simple and lightweight, publish/subscribe messaging protocol for machine to machine/</a:t>
            </a:r>
            <a:r>
              <a:rPr lang="en-US" dirty="0" err="1"/>
              <a:t>IoT</a:t>
            </a:r>
            <a:r>
              <a:rPr lang="en-US" dirty="0"/>
              <a:t> communications</a:t>
            </a:r>
          </a:p>
          <a:p>
            <a:r>
              <a:rPr lang="en-US" dirty="0"/>
              <a:t>Became an OASIS standard</a:t>
            </a:r>
          </a:p>
          <a:p>
            <a:r>
              <a:rPr lang="en-US" dirty="0"/>
              <a:t>Uses a broker for communication between publishes and subscribers</a:t>
            </a:r>
          </a:p>
          <a:p>
            <a:r>
              <a:rPr lang="en-US" dirty="0"/>
              <a:t>14 different message types supported</a:t>
            </a:r>
          </a:p>
          <a:p>
            <a:r>
              <a:rPr lang="en-US" dirty="0"/>
              <a:t>Quality of Service can be specified on the connection: “at most once”, “at least once” and “exactly once” semantics</a:t>
            </a:r>
          </a:p>
          <a:p>
            <a:r>
              <a:rPr lang="en-US" dirty="0"/>
              <a:t>TCP Port 1883 reserved, and 8883 using SSL</a:t>
            </a:r>
          </a:p>
          <a:p>
            <a:pPr lvl="1"/>
            <a:endParaRPr lang="en-US" dirty="0"/>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690418" y="144134"/>
            <a:ext cx="10515600" cy="677903"/>
          </a:xfrm>
        </p:spPr>
        <p:txBody>
          <a:bodyPr/>
          <a:lstStyle/>
          <a:p>
            <a:pPr algn="ctr" defTabSz="342900"/>
            <a:r>
              <a:rPr lang="en-US" sz="3733" dirty="0" smtClean="0">
                <a:solidFill>
                  <a:srgbClr val="FF0000"/>
                </a:solidFill>
                <a:latin typeface="Tahoma" pitchFamily="34" charset="0"/>
                <a:ea typeface="MS PGothic" pitchFamily="34" charset="-128"/>
                <a:cs typeface="Tahoma" pitchFamily="34" charset="0"/>
              </a:rPr>
              <a:t>MQTT</a:t>
            </a:r>
            <a:endParaRPr lang="en-US" sz="3733" dirty="0">
              <a:solidFill>
                <a:srgbClr val="FF0000"/>
              </a:solidFill>
              <a:latin typeface="Tahoma" pitchFamily="34" charset="0"/>
              <a:ea typeface="MS PGothic" pitchFamily="34" charset="-128"/>
              <a:cs typeface="Tahoma" pitchFamily="34" charset="0"/>
            </a:endParaRPr>
          </a:p>
        </p:txBody>
      </p:sp>
      <p:sp>
        <p:nvSpPr>
          <p:cNvPr id="6" name="Rectangle 5"/>
          <p:cNvSpPr/>
          <p:nvPr/>
        </p:nvSpPr>
        <p:spPr>
          <a:xfrm>
            <a:off x="7126905" y="5553425"/>
            <a:ext cx="1688154" cy="369332"/>
          </a:xfrm>
          <a:prstGeom prst="rect">
            <a:avLst/>
          </a:prstGeom>
        </p:spPr>
        <p:txBody>
          <a:bodyPr wrap="none">
            <a:spAutoFit/>
          </a:bodyPr>
          <a:lstStyle/>
          <a:p>
            <a:r>
              <a:rPr lang="en-US" dirty="0"/>
              <a:t>(</a:t>
            </a:r>
            <a:r>
              <a:rPr lang="en-US" dirty="0">
                <a:hlinkClick r:id="rId2"/>
              </a:rPr>
              <a:t>www.mqtt.org</a:t>
            </a:r>
            <a:r>
              <a:rPr lang="en-US" dirty="0"/>
              <a:t>)</a:t>
            </a:r>
          </a:p>
        </p:txBody>
      </p:sp>
    </p:spTree>
    <p:extLst>
      <p:ext uri="{BB962C8B-B14F-4D97-AF65-F5344CB8AC3E}">
        <p14:creationId xmlns:p14="http://schemas.microsoft.com/office/powerpoint/2010/main" val="936026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0F8F-DDF5-4F08-865D-840725395B30}"/>
              </a:ext>
            </a:extLst>
          </p:cNvPr>
          <p:cNvSpPr>
            <a:spLocks noGrp="1"/>
          </p:cNvSpPr>
          <p:nvPr>
            <p:ph type="title"/>
          </p:nvPr>
        </p:nvSpPr>
        <p:spPr/>
        <p:txBody>
          <a:bodyPr/>
          <a:lstStyle/>
          <a:p>
            <a:r>
              <a:rPr lang="en-US" dirty="0"/>
              <a:t>Consider an IoT Application</a:t>
            </a:r>
          </a:p>
        </p:txBody>
      </p:sp>
      <p:pic>
        <p:nvPicPr>
          <p:cNvPr id="4" name="Picture 3">
            <a:extLst>
              <a:ext uri="{FF2B5EF4-FFF2-40B4-BE49-F238E27FC236}">
                <a16:creationId xmlns:a16="http://schemas.microsoft.com/office/drawing/2014/main" id="{BF5C1A69-AEB8-4276-9D45-DEC56FF87716}"/>
              </a:ext>
            </a:extLst>
          </p:cNvPr>
          <p:cNvPicPr>
            <a:picLocks noChangeAspect="1"/>
          </p:cNvPicPr>
          <p:nvPr/>
        </p:nvPicPr>
        <p:blipFill>
          <a:blip r:embed="rId2"/>
          <a:stretch>
            <a:fillRect/>
          </a:stretch>
        </p:blipFill>
        <p:spPr>
          <a:xfrm>
            <a:off x="5948776" y="1930054"/>
            <a:ext cx="2143125" cy="2143125"/>
          </a:xfrm>
          <a:prstGeom prst="rect">
            <a:avLst/>
          </a:prstGeom>
        </p:spPr>
      </p:pic>
      <p:sp>
        <p:nvSpPr>
          <p:cNvPr id="5" name="Rectangle 4">
            <a:extLst>
              <a:ext uri="{FF2B5EF4-FFF2-40B4-BE49-F238E27FC236}">
                <a16:creationId xmlns:a16="http://schemas.microsoft.com/office/drawing/2014/main" id="{1C132715-BBB8-486B-9A51-1B593C28B52E}"/>
              </a:ext>
            </a:extLst>
          </p:cNvPr>
          <p:cNvSpPr/>
          <p:nvPr/>
        </p:nvSpPr>
        <p:spPr>
          <a:xfrm>
            <a:off x="2117235" y="2405670"/>
            <a:ext cx="1319436" cy="10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92BC6A82-C43B-4553-9DC9-D1485B7FEA81}"/>
              </a:ext>
            </a:extLst>
          </p:cNvPr>
          <p:cNvCxnSpPr>
            <a:stCxn id="5" idx="3"/>
          </p:cNvCxnSpPr>
          <p:nvPr/>
        </p:nvCxnSpPr>
        <p:spPr>
          <a:xfrm flipV="1">
            <a:off x="3436671" y="2917135"/>
            <a:ext cx="3128125" cy="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852D37-3C29-4664-A824-22E726F371B2}"/>
              </a:ext>
            </a:extLst>
          </p:cNvPr>
          <p:cNvSpPr txBox="1"/>
          <p:nvPr/>
        </p:nvSpPr>
        <p:spPr>
          <a:xfrm>
            <a:off x="4209222" y="3225248"/>
            <a:ext cx="2274790" cy="369332"/>
          </a:xfrm>
          <a:prstGeom prst="rect">
            <a:avLst/>
          </a:prstGeom>
          <a:noFill/>
        </p:spPr>
        <p:txBody>
          <a:bodyPr wrap="none" rtlCol="0">
            <a:spAutoFit/>
          </a:bodyPr>
          <a:lstStyle/>
          <a:p>
            <a:r>
              <a:rPr lang="en-US" dirty="0"/>
              <a:t>Set Temperature to 70</a:t>
            </a:r>
          </a:p>
        </p:txBody>
      </p:sp>
      <p:pic>
        <p:nvPicPr>
          <p:cNvPr id="9" name="Picture 8">
            <a:extLst>
              <a:ext uri="{FF2B5EF4-FFF2-40B4-BE49-F238E27FC236}">
                <a16:creationId xmlns:a16="http://schemas.microsoft.com/office/drawing/2014/main" id="{3A38369C-7925-47E5-87F0-76B9F4261859}"/>
              </a:ext>
            </a:extLst>
          </p:cNvPr>
          <p:cNvPicPr>
            <a:picLocks noChangeAspect="1"/>
          </p:cNvPicPr>
          <p:nvPr/>
        </p:nvPicPr>
        <p:blipFill>
          <a:blip r:embed="rId3"/>
          <a:stretch>
            <a:fillRect/>
          </a:stretch>
        </p:blipFill>
        <p:spPr>
          <a:xfrm>
            <a:off x="9929398" y="1761089"/>
            <a:ext cx="2143125" cy="2143125"/>
          </a:xfrm>
          <a:prstGeom prst="rect">
            <a:avLst/>
          </a:prstGeom>
        </p:spPr>
      </p:pic>
      <p:cxnSp>
        <p:nvCxnSpPr>
          <p:cNvPr id="11" name="Straight Arrow Connector 10">
            <a:extLst>
              <a:ext uri="{FF2B5EF4-FFF2-40B4-BE49-F238E27FC236}">
                <a16:creationId xmlns:a16="http://schemas.microsoft.com/office/drawing/2014/main" id="{3A0CAB0B-EB5B-4D75-8001-3124CC27F01C}"/>
              </a:ext>
            </a:extLst>
          </p:cNvPr>
          <p:cNvCxnSpPr/>
          <p:nvPr/>
        </p:nvCxnSpPr>
        <p:spPr>
          <a:xfrm>
            <a:off x="7374835" y="2877378"/>
            <a:ext cx="27879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DA1287F-6EC2-479C-8BA4-FC9F2DF02A7E}"/>
              </a:ext>
            </a:extLst>
          </p:cNvPr>
          <p:cNvSpPr txBox="1"/>
          <p:nvPr/>
        </p:nvSpPr>
        <p:spPr>
          <a:xfrm>
            <a:off x="7971182" y="3244334"/>
            <a:ext cx="1843838" cy="369332"/>
          </a:xfrm>
          <a:prstGeom prst="rect">
            <a:avLst/>
          </a:prstGeom>
          <a:noFill/>
        </p:spPr>
        <p:txBody>
          <a:bodyPr wrap="none" rtlCol="0">
            <a:spAutoFit/>
          </a:bodyPr>
          <a:lstStyle/>
          <a:p>
            <a:r>
              <a:rPr lang="en-US" dirty="0"/>
              <a:t>Temperature = 70</a:t>
            </a:r>
          </a:p>
        </p:txBody>
      </p:sp>
    </p:spTree>
    <p:extLst>
      <p:ext uri="{BB962C8B-B14F-4D97-AF65-F5344CB8AC3E}">
        <p14:creationId xmlns:p14="http://schemas.microsoft.com/office/powerpoint/2010/main" val="2415845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Message Queuing Telemetry Transport</a:t>
            </a:r>
          </a:p>
        </p:txBody>
      </p:sp>
      <p:pic>
        <p:nvPicPr>
          <p:cNvPr id="4098" name="Picture 2" descr="Image result for mqtt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6344" y="1831974"/>
            <a:ext cx="4659312" cy="4578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142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Pub/Sub</a:t>
            </a:r>
          </a:p>
        </p:txBody>
      </p:sp>
      <p:sp>
        <p:nvSpPr>
          <p:cNvPr id="3" name="Content Placeholder 2"/>
          <p:cNvSpPr>
            <a:spLocks noGrp="1"/>
          </p:cNvSpPr>
          <p:nvPr>
            <p:ph idx="1"/>
          </p:nvPr>
        </p:nvSpPr>
        <p:spPr/>
        <p:txBody>
          <a:bodyPr>
            <a:normAutofit fontScale="92500" lnSpcReduction="10000"/>
          </a:bodyPr>
          <a:lstStyle/>
          <a:p>
            <a:r>
              <a:rPr lang="en-US" dirty="0"/>
              <a:t>Clients connect to a “Broker”</a:t>
            </a:r>
          </a:p>
          <a:p>
            <a:r>
              <a:rPr lang="en-US" dirty="0"/>
              <a:t>Clients subscribe to topics </a:t>
            </a:r>
            <a:r>
              <a:rPr lang="en-US" dirty="0" err="1"/>
              <a:t>eg</a:t>
            </a:r>
            <a:r>
              <a:rPr lang="en-US" dirty="0"/>
              <a:t>,</a:t>
            </a:r>
          </a:p>
          <a:p>
            <a:pPr lvl="1"/>
            <a:r>
              <a:rPr lang="en-US" dirty="0" err="1"/>
              <a:t>client.subscribe</a:t>
            </a:r>
            <a:r>
              <a:rPr lang="en-US" dirty="0"/>
              <a:t>(‘</a:t>
            </a:r>
            <a:r>
              <a:rPr lang="en-US" dirty="0" err="1"/>
              <a:t>toggleLight</a:t>
            </a:r>
            <a:r>
              <a:rPr lang="en-US" dirty="0"/>
              <a:t>/1’)</a:t>
            </a:r>
          </a:p>
          <a:p>
            <a:pPr lvl="1"/>
            <a:r>
              <a:rPr lang="en-US" dirty="0" err="1"/>
              <a:t>client.subscribe</a:t>
            </a:r>
            <a:r>
              <a:rPr lang="en-US" dirty="0"/>
              <a:t>(‘</a:t>
            </a:r>
            <a:r>
              <a:rPr lang="en-US" dirty="0" err="1"/>
              <a:t>toggleLight</a:t>
            </a:r>
            <a:r>
              <a:rPr lang="en-US" dirty="0"/>
              <a:t>/2’)</a:t>
            </a:r>
          </a:p>
          <a:p>
            <a:pPr lvl="1"/>
            <a:r>
              <a:rPr lang="en-US" dirty="0" err="1"/>
              <a:t>client.subscribe</a:t>
            </a:r>
            <a:r>
              <a:rPr lang="en-US" dirty="0"/>
              <a:t>(‘</a:t>
            </a:r>
            <a:r>
              <a:rPr lang="en-US" dirty="0" err="1"/>
              <a:t>toggleLight</a:t>
            </a:r>
            <a:r>
              <a:rPr lang="en-US" dirty="0"/>
              <a:t>/3’)</a:t>
            </a:r>
          </a:p>
          <a:p>
            <a:r>
              <a:rPr lang="en-US" dirty="0"/>
              <a:t>Clients can publish messages to topics:</a:t>
            </a:r>
          </a:p>
          <a:p>
            <a:pPr lvl="1"/>
            <a:r>
              <a:rPr lang="en-US" dirty="0" err="1"/>
              <a:t>client.publish</a:t>
            </a:r>
            <a:r>
              <a:rPr lang="en-US" dirty="0"/>
              <a:t>(‘</a:t>
            </a:r>
            <a:r>
              <a:rPr lang="en-US" dirty="0" err="1"/>
              <a:t>toggleLight</a:t>
            </a:r>
            <a:r>
              <a:rPr lang="en-US" dirty="0"/>
              <a:t>/1’, ‘toggle’);</a:t>
            </a:r>
          </a:p>
          <a:p>
            <a:pPr lvl="1"/>
            <a:r>
              <a:rPr lang="en-US" dirty="0" err="1"/>
              <a:t>client.publish</a:t>
            </a:r>
            <a:r>
              <a:rPr lang="en-US" dirty="0"/>
              <a:t>(‘</a:t>
            </a:r>
            <a:r>
              <a:rPr lang="en-US" dirty="0" err="1"/>
              <a:t>toggleLight</a:t>
            </a:r>
            <a:r>
              <a:rPr lang="en-US" dirty="0"/>
              <a:t>/2’, ‘toggle’);</a:t>
            </a:r>
          </a:p>
          <a:p>
            <a:r>
              <a:rPr lang="en-US" dirty="0"/>
              <a:t>All clients receive all messages published to topics they subscribe to</a:t>
            </a:r>
          </a:p>
          <a:p>
            <a:r>
              <a:rPr lang="en-US" b="1" dirty="0"/>
              <a:t>Messages can be anything</a:t>
            </a:r>
          </a:p>
          <a:p>
            <a:pPr lvl="1"/>
            <a:r>
              <a:rPr lang="en-US" dirty="0"/>
              <a:t>Text</a:t>
            </a:r>
          </a:p>
          <a:p>
            <a:pPr lvl="1"/>
            <a:r>
              <a:rPr lang="en-US" dirty="0"/>
              <a:t>Images</a:t>
            </a:r>
          </a:p>
          <a:p>
            <a:pPr lvl="1"/>
            <a:r>
              <a:rPr lang="en-US" dirty="0" err="1"/>
              <a:t>etc</a:t>
            </a:r>
            <a:endParaRPr lang="en-US" dirty="0"/>
          </a:p>
        </p:txBody>
      </p:sp>
      <p:pic>
        <p:nvPicPr>
          <p:cNvPr id="4" name="Picture 2" descr="Image result for mqtt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0" y="244474"/>
            <a:ext cx="3670300" cy="360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860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light bul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2504" y="251389"/>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MQTT Hypothetical Light Switch</a:t>
            </a:r>
          </a:p>
        </p:txBody>
      </p:sp>
      <p:sp>
        <p:nvSpPr>
          <p:cNvPr id="5" name="Rectangle 4"/>
          <p:cNvSpPr/>
          <p:nvPr/>
        </p:nvSpPr>
        <p:spPr>
          <a:xfrm>
            <a:off x="7100300" y="1804424"/>
            <a:ext cx="1866900" cy="1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Broker</a:t>
            </a:r>
          </a:p>
        </p:txBody>
      </p:sp>
      <p:sp>
        <p:nvSpPr>
          <p:cNvPr id="9" name="Rectangle 8"/>
          <p:cNvSpPr/>
          <p:nvPr/>
        </p:nvSpPr>
        <p:spPr>
          <a:xfrm>
            <a:off x="1554691" y="1804424"/>
            <a:ext cx="1866900" cy="1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 Phone</a:t>
            </a:r>
          </a:p>
        </p:txBody>
      </p:sp>
      <p:cxnSp>
        <p:nvCxnSpPr>
          <p:cNvPr id="11" name="Straight Arrow Connector 10"/>
          <p:cNvCxnSpPr>
            <a:stCxn id="9" idx="3"/>
            <a:endCxn id="5" idx="1"/>
          </p:cNvCxnSpPr>
          <p:nvPr/>
        </p:nvCxnSpPr>
        <p:spPr>
          <a:xfrm>
            <a:off x="3421591" y="2439424"/>
            <a:ext cx="3678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421591" y="2447901"/>
            <a:ext cx="3713517" cy="369332"/>
          </a:xfrm>
          <a:prstGeom prst="rect">
            <a:avLst/>
          </a:prstGeom>
          <a:noFill/>
        </p:spPr>
        <p:txBody>
          <a:bodyPr wrap="none" rtlCol="0">
            <a:spAutoFit/>
          </a:bodyPr>
          <a:lstStyle/>
          <a:p>
            <a:r>
              <a:rPr lang="en-US" dirty="0" err="1"/>
              <a:t>client.publish</a:t>
            </a:r>
            <a:r>
              <a:rPr lang="en-US" dirty="0"/>
              <a:t>(‘</a:t>
            </a:r>
            <a:r>
              <a:rPr lang="en-US" dirty="0" err="1"/>
              <a:t>lightSwitch</a:t>
            </a:r>
            <a:r>
              <a:rPr lang="en-US" dirty="0"/>
              <a:t>/1’, ‘toggle’)</a:t>
            </a:r>
          </a:p>
        </p:txBody>
      </p:sp>
      <p:grpSp>
        <p:nvGrpSpPr>
          <p:cNvPr id="32" name="Group 31"/>
          <p:cNvGrpSpPr/>
          <p:nvPr/>
        </p:nvGrpSpPr>
        <p:grpSpPr>
          <a:xfrm>
            <a:off x="6346854" y="3970187"/>
            <a:ext cx="3373791" cy="2567444"/>
            <a:chOff x="3776309" y="4636294"/>
            <a:chExt cx="3373791" cy="3241675"/>
          </a:xfrm>
        </p:grpSpPr>
        <p:sp>
          <p:nvSpPr>
            <p:cNvPr id="10" name="Rectangle 9"/>
            <p:cNvSpPr/>
            <p:nvPr/>
          </p:nvSpPr>
          <p:spPr>
            <a:xfrm>
              <a:off x="3776309" y="4636294"/>
              <a:ext cx="3373791" cy="3241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err="1"/>
                <a:t>WiFi</a:t>
              </a:r>
              <a:r>
                <a:rPr lang="en-US" dirty="0"/>
                <a:t> Switch</a:t>
              </a:r>
            </a:p>
          </p:txBody>
        </p:sp>
        <p:sp>
          <p:nvSpPr>
            <p:cNvPr id="34" name="Rectangle 33"/>
            <p:cNvSpPr/>
            <p:nvPr/>
          </p:nvSpPr>
          <p:spPr>
            <a:xfrm>
              <a:off x="4169437" y="6693496"/>
              <a:ext cx="2670160" cy="667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Toggle Switch</a:t>
              </a:r>
            </a:p>
          </p:txBody>
        </p:sp>
      </p:grpSp>
      <p:cxnSp>
        <p:nvCxnSpPr>
          <p:cNvPr id="39" name="Straight Arrow Connector 38"/>
          <p:cNvCxnSpPr>
            <a:stCxn id="5" idx="2"/>
            <a:endCxn id="34" idx="0"/>
          </p:cNvCxnSpPr>
          <p:nvPr/>
        </p:nvCxnSpPr>
        <p:spPr>
          <a:xfrm>
            <a:off x="8033750" y="3074424"/>
            <a:ext cx="41312" cy="2525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054406" y="3441171"/>
            <a:ext cx="878638" cy="369332"/>
          </a:xfrm>
          <a:prstGeom prst="rect">
            <a:avLst/>
          </a:prstGeom>
          <a:noFill/>
        </p:spPr>
        <p:txBody>
          <a:bodyPr wrap="none" rtlCol="0">
            <a:spAutoFit/>
          </a:bodyPr>
          <a:lstStyle/>
          <a:p>
            <a:r>
              <a:rPr lang="en-US" dirty="0"/>
              <a:t>‘toggle’</a:t>
            </a:r>
          </a:p>
        </p:txBody>
      </p:sp>
    </p:spTree>
    <p:extLst>
      <p:ext uri="{BB962C8B-B14F-4D97-AF65-F5344CB8AC3E}">
        <p14:creationId xmlns:p14="http://schemas.microsoft.com/office/powerpoint/2010/main" val="5148067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lnSpcReduction="10000"/>
          </a:bodyPr>
          <a:lstStyle/>
          <a:p>
            <a:r>
              <a:rPr lang="en-US" dirty="0"/>
              <a:t>Object Management Group (OMG)’s specification for data-centric, topic-based publish-subscribe communication</a:t>
            </a:r>
          </a:p>
          <a:p>
            <a:r>
              <a:rPr lang="en-US" dirty="0"/>
              <a:t>Goal is to support real-time publish/subscribe communication</a:t>
            </a:r>
          </a:p>
          <a:p>
            <a:r>
              <a:rPr lang="en-US" dirty="0"/>
              <a:t>Several different quality of service configuration knobs are provided</a:t>
            </a:r>
          </a:p>
          <a:p>
            <a:r>
              <a:rPr lang="en-US" dirty="0"/>
              <a:t>Publishers and subscribers are matched based on topic equivalence and offered-vs-requested QoS model</a:t>
            </a:r>
          </a:p>
          <a:p>
            <a:pPr lvl="1"/>
            <a:r>
              <a:rPr lang="en-US" dirty="0"/>
              <a:t>i.e., offered QoS by publisher dominates the requested QoS properties by subscribers</a:t>
            </a:r>
          </a:p>
          <a:p>
            <a:r>
              <a:rPr lang="en-US" dirty="0"/>
              <a:t>DDS introduces a global data space which is used by applications to share information</a:t>
            </a:r>
          </a:p>
          <a:p>
            <a:r>
              <a:rPr lang="en-US" dirty="0"/>
              <a:t>Global data space is provide by the DDS’ Data-centric Publish-Subscribe (DCPS) layer</a:t>
            </a:r>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smtClean="0">
                <a:solidFill>
                  <a:srgbClr val="FF0000"/>
                </a:solidFill>
                <a:latin typeface="Tahoma" pitchFamily="34" charset="0"/>
                <a:ea typeface="MS PGothic" pitchFamily="34" charset="-128"/>
                <a:cs typeface="Tahoma" pitchFamily="34" charset="0"/>
              </a:rPr>
              <a:t>DDS </a:t>
            </a:r>
            <a:r>
              <a:rPr lang="en-US" sz="3733" dirty="0">
                <a:solidFill>
                  <a:srgbClr val="FF0000"/>
                </a:solidFill>
                <a:latin typeface="Tahoma" pitchFamily="34" charset="0"/>
                <a:ea typeface="MS PGothic" pitchFamily="34" charset="-128"/>
                <a:cs typeface="Tahoma" pitchFamily="34" charset="0"/>
              </a:rPr>
              <a:t>(Data Distribution Service)</a:t>
            </a:r>
          </a:p>
        </p:txBody>
      </p:sp>
      <p:sp>
        <p:nvSpPr>
          <p:cNvPr id="6" name="Rectangle 5"/>
          <p:cNvSpPr/>
          <p:nvPr/>
        </p:nvSpPr>
        <p:spPr>
          <a:xfrm>
            <a:off x="8623666" y="6250503"/>
            <a:ext cx="3420552" cy="369332"/>
          </a:xfrm>
          <a:prstGeom prst="rect">
            <a:avLst/>
          </a:prstGeom>
        </p:spPr>
        <p:txBody>
          <a:bodyPr wrap="none">
            <a:spAutoFit/>
          </a:bodyPr>
          <a:lstStyle/>
          <a:p>
            <a:r>
              <a:rPr lang="en-US" dirty="0">
                <a:hlinkClick r:id="rId2"/>
              </a:rPr>
              <a:t>https://www.dds-foundation.org/</a:t>
            </a:r>
            <a:r>
              <a:rPr lang="en-US" dirty="0"/>
              <a:t>)</a:t>
            </a:r>
          </a:p>
        </p:txBody>
      </p:sp>
    </p:spTree>
    <p:extLst>
      <p:ext uri="{BB962C8B-B14F-4D97-AF65-F5344CB8AC3E}">
        <p14:creationId xmlns:p14="http://schemas.microsoft.com/office/powerpoint/2010/main" val="2702137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a:bodyPr>
          <a:lstStyle/>
          <a:p>
            <a:r>
              <a:rPr lang="en-US" dirty="0"/>
              <a:t>Advanced Message Queuing Protocol (AMQP) is a message-oriented middleware that provides a binary wire-level protocol</a:t>
            </a:r>
          </a:p>
          <a:p>
            <a:r>
              <a:rPr lang="en-US" dirty="0"/>
              <a:t>It supports messaging, routing of messages either via point to point or publish/subscribe, reliability and security</a:t>
            </a:r>
          </a:p>
          <a:p>
            <a:r>
              <a:rPr lang="en-US" dirty="0"/>
              <a:t>Its design is such that it can be used in </a:t>
            </a:r>
            <a:r>
              <a:rPr lang="en-US" dirty="0" err="1"/>
              <a:t>IoT</a:t>
            </a:r>
            <a:r>
              <a:rPr lang="en-US" dirty="0"/>
              <a:t> applications</a:t>
            </a:r>
          </a:p>
          <a:p>
            <a:r>
              <a:rPr lang="en-US" dirty="0"/>
              <a:t>A Well-known implementation is RabbitMQ</a:t>
            </a:r>
          </a:p>
          <a:p>
            <a:pPr lvl="1"/>
            <a:endParaRPr lang="en-US" dirty="0"/>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smtClean="0">
                <a:solidFill>
                  <a:srgbClr val="FF0000"/>
                </a:solidFill>
                <a:latin typeface="Tahoma" pitchFamily="34" charset="0"/>
                <a:ea typeface="MS PGothic" pitchFamily="34" charset="-128"/>
                <a:cs typeface="Tahoma" pitchFamily="34" charset="0"/>
              </a:rPr>
              <a:t>AMQP</a:t>
            </a:r>
            <a:endParaRPr lang="en-US" sz="3733" dirty="0">
              <a:solidFill>
                <a:srgbClr val="FF0000"/>
              </a:solidFill>
              <a:latin typeface="Tahoma" pitchFamily="34" charset="0"/>
              <a:ea typeface="MS PGothic" pitchFamily="34" charset="-128"/>
              <a:cs typeface="Tahoma" pitchFamily="34" charset="0"/>
            </a:endParaRPr>
          </a:p>
        </p:txBody>
      </p:sp>
      <p:sp>
        <p:nvSpPr>
          <p:cNvPr id="6" name="Rectangle 5"/>
          <p:cNvSpPr/>
          <p:nvPr/>
        </p:nvSpPr>
        <p:spPr>
          <a:xfrm>
            <a:off x="7191152" y="5881171"/>
            <a:ext cx="2520242" cy="369332"/>
          </a:xfrm>
          <a:prstGeom prst="rect">
            <a:avLst/>
          </a:prstGeom>
        </p:spPr>
        <p:txBody>
          <a:bodyPr wrap="none">
            <a:spAutoFit/>
          </a:bodyPr>
          <a:lstStyle/>
          <a:p>
            <a:r>
              <a:rPr lang="en-US" dirty="0">
                <a:hlinkClick r:id="rId2"/>
              </a:rPr>
              <a:t>https://www.amqp.org/</a:t>
            </a:r>
            <a:endParaRPr lang="en-US" dirty="0"/>
          </a:p>
        </p:txBody>
      </p:sp>
    </p:spTree>
    <p:extLst>
      <p:ext uri="{BB962C8B-B14F-4D97-AF65-F5344CB8AC3E}">
        <p14:creationId xmlns:p14="http://schemas.microsoft.com/office/powerpoint/2010/main" val="3576802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Other Patterns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70949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a:xfrm>
            <a:off x="440047" y="1405042"/>
            <a:ext cx="11386958" cy="5003346"/>
          </a:xfrm>
        </p:spPr>
        <p:txBody>
          <a:bodyPr>
            <a:normAutofit fontScale="85000" lnSpcReduction="10000"/>
          </a:bodyPr>
          <a:lstStyle/>
          <a:p>
            <a:r>
              <a:rPr lang="en-US" dirty="0"/>
              <a:t>Provides significantly reduced power consumption and cost while still maintaining the range of traditional Bluetooth (100 meters/300 ft)</a:t>
            </a:r>
          </a:p>
          <a:p>
            <a:r>
              <a:rPr lang="en-US" dirty="0"/>
              <a:t>Uses the same 2.4 GHz spectrum as the classic Bluetooth but uses different channels</a:t>
            </a:r>
          </a:p>
          <a:p>
            <a:r>
              <a:rPr lang="en-US" dirty="0"/>
              <a:t>0.27 to 1.37 </a:t>
            </a:r>
            <a:r>
              <a:rPr lang="en-US" dirty="0" err="1"/>
              <a:t>Mbits</a:t>
            </a:r>
            <a:r>
              <a:rPr lang="en-US" dirty="0"/>
              <a:t>/sec throughput</a:t>
            </a:r>
          </a:p>
          <a:p>
            <a:r>
              <a:rPr lang="en-US" dirty="0"/>
              <a:t>0.01 to 0.5 Watts power consumption</a:t>
            </a:r>
          </a:p>
          <a:p>
            <a:r>
              <a:rPr lang="en-US" dirty="0"/>
              <a:t>128 bit AES security</a:t>
            </a:r>
          </a:p>
          <a:p>
            <a:r>
              <a:rPr lang="en-US" dirty="0"/>
              <a:t>Goal is to support months to years of operational capabilities on a single button cell</a:t>
            </a:r>
          </a:p>
          <a:p>
            <a:r>
              <a:rPr lang="en-US" dirty="0"/>
              <a:t>A special interest group (SIG) maintains the BLE specification</a:t>
            </a:r>
          </a:p>
          <a:p>
            <a:r>
              <a:rPr lang="en-US" dirty="0"/>
              <a:t>Applications built using the Generic Attribute Profile (GATT), which specifies short pieces of data can be sent/received over low energy link</a:t>
            </a:r>
          </a:p>
          <a:p>
            <a:r>
              <a:rPr lang="en-US" dirty="0"/>
              <a:t>Additional domain-specific profiles are available per industry vertical, e.g., healthcare, fitness</a:t>
            </a:r>
          </a:p>
          <a:p>
            <a:pPr lvl="1"/>
            <a:r>
              <a:rPr lang="en-US" dirty="0"/>
              <a:t>BLP (blood pressure profile), HRP (heart rate profile), WSP (weight scale profile)</a:t>
            </a:r>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228600" y="79479"/>
            <a:ext cx="10515600" cy="132556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Bluetooth Low Energy</a:t>
            </a:r>
          </a:p>
        </p:txBody>
      </p:sp>
    </p:spTree>
    <p:extLst>
      <p:ext uri="{BB962C8B-B14F-4D97-AF65-F5344CB8AC3E}">
        <p14:creationId xmlns:p14="http://schemas.microsoft.com/office/powerpoint/2010/main" val="777563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C232-AD42-4FEE-9D32-30F9A196827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Request Reply Pattern</a:t>
            </a:r>
          </a:p>
        </p:txBody>
      </p:sp>
      <p:pic>
        <p:nvPicPr>
          <p:cNvPr id="1026" name="Picture 2" descr="https://www.enterpriseintegrationpatterns.com/img/RequestReply.gif">
            <a:extLst>
              <a:ext uri="{FF2B5EF4-FFF2-40B4-BE49-F238E27FC236}">
                <a16:creationId xmlns:a16="http://schemas.microsoft.com/office/drawing/2014/main" id="{93A23CB5-5F7A-4048-8D3E-0CF5C996A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328" y="1675227"/>
            <a:ext cx="9081344"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9982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F8B9-22F8-411C-82A6-330958B607B1}"/>
              </a:ext>
            </a:extLst>
          </p:cNvPr>
          <p:cNvSpPr>
            <a:spLocks noGrp="1"/>
          </p:cNvSpPr>
          <p:nvPr>
            <p:ph type="title"/>
          </p:nvPr>
        </p:nvSpPr>
        <p:spPr/>
        <p:txBody>
          <a:bodyPr/>
          <a:lstStyle/>
          <a:p>
            <a:r>
              <a:rPr lang="en-US" dirty="0"/>
              <a:t>ZERO MQ Request reply example</a:t>
            </a:r>
          </a:p>
        </p:txBody>
      </p:sp>
      <p:sp>
        <p:nvSpPr>
          <p:cNvPr id="3" name="Content Placeholder 2">
            <a:extLst>
              <a:ext uri="{FF2B5EF4-FFF2-40B4-BE49-F238E27FC236}">
                <a16:creationId xmlns:a16="http://schemas.microsoft.com/office/drawing/2014/main" id="{6730D86C-445C-441B-B705-A6676AAFF3BD}"/>
              </a:ext>
            </a:extLst>
          </p:cNvPr>
          <p:cNvSpPr>
            <a:spLocks noGrp="1"/>
          </p:cNvSpPr>
          <p:nvPr>
            <p:ph idx="1"/>
          </p:nvPr>
        </p:nvSpPr>
        <p:spPr/>
        <p:txBody>
          <a:bodyPr/>
          <a:lstStyle/>
          <a:p>
            <a:r>
              <a:rPr lang="en-US" dirty="0"/>
              <a:t>https://learning-0mq-with-pyzmq.readthedocs.io/en/latest/pyzmq/patterns/client_server.html</a:t>
            </a:r>
          </a:p>
        </p:txBody>
      </p:sp>
      <p:pic>
        <p:nvPicPr>
          <p:cNvPr id="5" name="Picture 4"/>
          <p:cNvPicPr>
            <a:picLocks noChangeAspect="1"/>
          </p:cNvPicPr>
          <p:nvPr/>
        </p:nvPicPr>
        <p:blipFill>
          <a:blip r:embed="rId2"/>
          <a:stretch>
            <a:fillRect/>
          </a:stretch>
        </p:blipFill>
        <p:spPr>
          <a:xfrm>
            <a:off x="384629" y="2073852"/>
            <a:ext cx="5524500" cy="4705350"/>
          </a:xfrm>
          <a:prstGeom prst="rect">
            <a:avLst/>
          </a:prstGeom>
        </p:spPr>
      </p:pic>
      <p:pic>
        <p:nvPicPr>
          <p:cNvPr id="6" name="Picture 5"/>
          <p:cNvPicPr>
            <a:picLocks noChangeAspect="1"/>
          </p:cNvPicPr>
          <p:nvPr/>
        </p:nvPicPr>
        <p:blipFill>
          <a:blip r:embed="rId3"/>
          <a:stretch>
            <a:fillRect/>
          </a:stretch>
        </p:blipFill>
        <p:spPr>
          <a:xfrm>
            <a:off x="6535308" y="1864302"/>
            <a:ext cx="4610100" cy="4914900"/>
          </a:xfrm>
          <a:prstGeom prst="rect">
            <a:avLst/>
          </a:prstGeom>
        </p:spPr>
      </p:pic>
    </p:spTree>
    <p:extLst>
      <p:ext uri="{BB962C8B-B14F-4D97-AF65-F5344CB8AC3E}">
        <p14:creationId xmlns:p14="http://schemas.microsoft.com/office/powerpoint/2010/main" val="652521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3F543-2DBA-4AA4-8BD6-3D8A08DDCE17}"/>
              </a:ext>
            </a:extLst>
          </p:cNvPr>
          <p:cNvSpPr>
            <a:spLocks noGrp="1"/>
          </p:cNvSpPr>
          <p:nvPr>
            <p:ph type="title"/>
          </p:nvPr>
        </p:nvSpPr>
        <p:spPr/>
        <p:txBody>
          <a:bodyPr/>
          <a:lstStyle/>
          <a:p>
            <a:r>
              <a:rPr lang="en-US" dirty="0"/>
              <a:t>Asynchronous Request Reply</a:t>
            </a:r>
          </a:p>
        </p:txBody>
      </p:sp>
      <p:sp>
        <p:nvSpPr>
          <p:cNvPr id="3" name="Content Placeholder 2">
            <a:extLst>
              <a:ext uri="{FF2B5EF4-FFF2-40B4-BE49-F238E27FC236}">
                <a16:creationId xmlns:a16="http://schemas.microsoft.com/office/drawing/2014/main" id="{CB0DB6F1-34FB-4305-98C8-E347AB8E7DF5}"/>
              </a:ext>
            </a:extLst>
          </p:cNvPr>
          <p:cNvSpPr>
            <a:spLocks noGrp="1"/>
          </p:cNvSpPr>
          <p:nvPr>
            <p:ph idx="1"/>
          </p:nvPr>
        </p:nvSpPr>
        <p:spPr/>
        <p:txBody>
          <a:bodyPr/>
          <a:lstStyle/>
          <a:p>
            <a:r>
              <a:rPr lang="en-US" dirty="0"/>
              <a:t>The client does not wait for the server to respond. Rather it attaches a callback to be executed when the message arrives.</a:t>
            </a:r>
          </a:p>
        </p:txBody>
      </p:sp>
    </p:spTree>
    <p:extLst>
      <p:ext uri="{BB962C8B-B14F-4D97-AF65-F5344CB8AC3E}">
        <p14:creationId xmlns:p14="http://schemas.microsoft.com/office/powerpoint/2010/main" val="3621526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Services</a:t>
            </a:r>
            <a:endParaRPr lang="en-US" dirty="0"/>
          </a:p>
        </p:txBody>
      </p:sp>
      <p:sp>
        <p:nvSpPr>
          <p:cNvPr id="3" name="Content Placeholder 2"/>
          <p:cNvSpPr>
            <a:spLocks noGrp="1"/>
          </p:cNvSpPr>
          <p:nvPr>
            <p:ph idx="1"/>
          </p:nvPr>
        </p:nvSpPr>
        <p:spPr/>
        <p:txBody>
          <a:bodyPr/>
          <a:lstStyle/>
          <a:p>
            <a:r>
              <a:rPr lang="en-GB" altLang="en-US" dirty="0" err="1"/>
              <a:t>REpresentational</a:t>
            </a:r>
            <a:r>
              <a:rPr lang="en-GB" altLang="en-US" dirty="0"/>
              <a:t> </a:t>
            </a:r>
            <a:r>
              <a:rPr lang="en-GB" altLang="en-US" dirty="0" smtClean="0"/>
              <a:t>State Transfer</a:t>
            </a:r>
          </a:p>
          <a:p>
            <a:r>
              <a:rPr lang="en-US" dirty="0"/>
              <a:t>A “request” is sent to a server via URL</a:t>
            </a:r>
          </a:p>
          <a:p>
            <a:pPr lvl="1"/>
            <a:r>
              <a:rPr lang="en-US" dirty="0" err="1"/>
              <a:t>Eg</a:t>
            </a:r>
            <a:r>
              <a:rPr lang="en-US" dirty="0"/>
              <a:t>. </a:t>
            </a:r>
            <a:r>
              <a:rPr lang="en-US" dirty="0">
                <a:hlinkClick r:id="rId2"/>
              </a:rPr>
              <a:t>http://api.example.com/resources/user/1036721?name=something</a:t>
            </a:r>
            <a:endParaRPr lang="en-US" dirty="0"/>
          </a:p>
          <a:p>
            <a:pPr lvl="1"/>
            <a:endParaRPr lang="en-US" dirty="0"/>
          </a:p>
          <a:p>
            <a:pPr lvl="1"/>
            <a:endParaRPr lang="en-US" dirty="0"/>
          </a:p>
          <a:p>
            <a:r>
              <a:rPr lang="en-US" dirty="0"/>
              <a:t>Response is usually text in HTML, XML, or JSON</a:t>
            </a:r>
          </a:p>
          <a:p>
            <a:r>
              <a:rPr lang="en-US" dirty="0"/>
              <a:t>Great if your asking for something</a:t>
            </a:r>
          </a:p>
          <a:p>
            <a:pPr lvl="1"/>
            <a:r>
              <a:rPr lang="en-US" dirty="0"/>
              <a:t>What about “push”</a:t>
            </a:r>
          </a:p>
          <a:p>
            <a:pPr lvl="1"/>
            <a:r>
              <a:rPr lang="en-US" dirty="0" err="1"/>
              <a:t>Eg</a:t>
            </a:r>
            <a:r>
              <a:rPr lang="en-US" dirty="0"/>
              <a:t>. Server wants to tell device to do something</a:t>
            </a:r>
          </a:p>
          <a:p>
            <a:endParaRPr lang="en-US" dirty="0"/>
          </a:p>
        </p:txBody>
      </p:sp>
    </p:spTree>
    <p:extLst>
      <p:ext uri="{BB962C8B-B14F-4D97-AF65-F5344CB8AC3E}">
        <p14:creationId xmlns:p14="http://schemas.microsoft.com/office/powerpoint/2010/main" val="4162922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light bul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2504" y="251389"/>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HTTP: RESTful Hypothetical Light Switch</a:t>
            </a:r>
          </a:p>
        </p:txBody>
      </p:sp>
      <p:sp>
        <p:nvSpPr>
          <p:cNvPr id="5" name="Rectangle 4"/>
          <p:cNvSpPr/>
          <p:nvPr/>
        </p:nvSpPr>
        <p:spPr>
          <a:xfrm>
            <a:off x="7100300" y="1804424"/>
            <a:ext cx="1866900" cy="1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9" name="Rectangle 8"/>
          <p:cNvSpPr/>
          <p:nvPr/>
        </p:nvSpPr>
        <p:spPr>
          <a:xfrm>
            <a:off x="1554691" y="1804424"/>
            <a:ext cx="1866900" cy="1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 Phone</a:t>
            </a:r>
          </a:p>
        </p:txBody>
      </p:sp>
      <p:cxnSp>
        <p:nvCxnSpPr>
          <p:cNvPr id="11" name="Straight Arrow Connector 10"/>
          <p:cNvCxnSpPr>
            <a:stCxn id="9" idx="3"/>
            <a:endCxn id="5" idx="1"/>
          </p:cNvCxnSpPr>
          <p:nvPr/>
        </p:nvCxnSpPr>
        <p:spPr>
          <a:xfrm>
            <a:off x="3421591" y="2439424"/>
            <a:ext cx="3678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02310" y="2520999"/>
            <a:ext cx="2530886" cy="369332"/>
          </a:xfrm>
          <a:prstGeom prst="rect">
            <a:avLst/>
          </a:prstGeom>
          <a:noFill/>
        </p:spPr>
        <p:txBody>
          <a:bodyPr wrap="none" rtlCol="0">
            <a:spAutoFit/>
          </a:bodyPr>
          <a:lstStyle/>
          <a:p>
            <a:r>
              <a:rPr lang="en-US" dirty="0"/>
              <a:t>api.example.com/turnoff</a:t>
            </a:r>
          </a:p>
        </p:txBody>
      </p:sp>
      <p:grpSp>
        <p:nvGrpSpPr>
          <p:cNvPr id="32" name="Group 31"/>
          <p:cNvGrpSpPr/>
          <p:nvPr/>
        </p:nvGrpSpPr>
        <p:grpSpPr>
          <a:xfrm>
            <a:off x="6433196" y="4033687"/>
            <a:ext cx="3373791" cy="2567444"/>
            <a:chOff x="3776309" y="4636294"/>
            <a:chExt cx="3373791" cy="3241675"/>
          </a:xfrm>
        </p:grpSpPr>
        <p:sp>
          <p:nvSpPr>
            <p:cNvPr id="10" name="Rectangle 9"/>
            <p:cNvSpPr/>
            <p:nvPr/>
          </p:nvSpPr>
          <p:spPr>
            <a:xfrm>
              <a:off x="3776309" y="4636294"/>
              <a:ext cx="3373791" cy="3241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err="1"/>
                <a:t>WiFi</a:t>
              </a:r>
              <a:r>
                <a:rPr lang="en-US" dirty="0"/>
                <a:t> Switch</a:t>
              </a:r>
            </a:p>
          </p:txBody>
        </p:sp>
        <p:sp>
          <p:nvSpPr>
            <p:cNvPr id="31" name="Rectangle 30"/>
            <p:cNvSpPr/>
            <p:nvPr/>
          </p:nvSpPr>
          <p:spPr>
            <a:xfrm>
              <a:off x="4169436" y="5509023"/>
              <a:ext cx="1136621" cy="667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Should I turn off?</a:t>
              </a:r>
            </a:p>
          </p:txBody>
        </p:sp>
        <p:sp>
          <p:nvSpPr>
            <p:cNvPr id="33" name="Rectangle 32"/>
            <p:cNvSpPr/>
            <p:nvPr/>
          </p:nvSpPr>
          <p:spPr>
            <a:xfrm>
              <a:off x="5702975" y="5509023"/>
              <a:ext cx="1136621" cy="667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Process Response</a:t>
              </a:r>
            </a:p>
          </p:txBody>
        </p:sp>
        <p:sp>
          <p:nvSpPr>
            <p:cNvPr id="34" name="Rectangle 33"/>
            <p:cNvSpPr/>
            <p:nvPr/>
          </p:nvSpPr>
          <p:spPr>
            <a:xfrm>
              <a:off x="4169437" y="6693496"/>
              <a:ext cx="2670160" cy="667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Turn off</a:t>
              </a:r>
            </a:p>
          </p:txBody>
        </p:sp>
      </p:grpSp>
      <p:cxnSp>
        <p:nvCxnSpPr>
          <p:cNvPr id="19" name="Straight Arrow Connector 18"/>
          <p:cNvCxnSpPr>
            <a:stCxn id="31" idx="0"/>
            <a:endCxn id="5" idx="2"/>
          </p:cNvCxnSpPr>
          <p:nvPr/>
        </p:nvCxnSpPr>
        <p:spPr>
          <a:xfrm flipV="1">
            <a:off x="7394634" y="3074424"/>
            <a:ext cx="639116" cy="16504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5" idx="2"/>
            <a:endCxn id="33" idx="0"/>
          </p:cNvCxnSpPr>
          <p:nvPr/>
        </p:nvCxnSpPr>
        <p:spPr>
          <a:xfrm>
            <a:off x="8033750" y="3074424"/>
            <a:ext cx="894423" cy="16504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3" idx="2"/>
            <a:endCxn id="34" idx="0"/>
          </p:cNvCxnSpPr>
          <p:nvPr/>
        </p:nvCxnSpPr>
        <p:spPr>
          <a:xfrm flipH="1">
            <a:off x="8161404" y="5253914"/>
            <a:ext cx="766769" cy="409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3" idx="1"/>
            <a:endCxn id="31" idx="3"/>
          </p:cNvCxnSpPr>
          <p:nvPr/>
        </p:nvCxnSpPr>
        <p:spPr>
          <a:xfrm flipH="1">
            <a:off x="7962944" y="4989406"/>
            <a:ext cx="3969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933615" y="4650456"/>
            <a:ext cx="455574" cy="369332"/>
          </a:xfrm>
          <a:prstGeom prst="rect">
            <a:avLst/>
          </a:prstGeom>
          <a:noFill/>
        </p:spPr>
        <p:txBody>
          <a:bodyPr wrap="none" rtlCol="0">
            <a:spAutoFit/>
          </a:bodyPr>
          <a:lstStyle/>
          <a:p>
            <a:r>
              <a:rPr lang="en-US" dirty="0"/>
              <a:t>No</a:t>
            </a:r>
          </a:p>
        </p:txBody>
      </p:sp>
      <p:sp>
        <p:nvSpPr>
          <p:cNvPr id="49" name="TextBox 48"/>
          <p:cNvSpPr txBox="1"/>
          <p:nvPr/>
        </p:nvSpPr>
        <p:spPr>
          <a:xfrm>
            <a:off x="8685413" y="5275070"/>
            <a:ext cx="485518" cy="369332"/>
          </a:xfrm>
          <a:prstGeom prst="rect">
            <a:avLst/>
          </a:prstGeom>
          <a:noFill/>
        </p:spPr>
        <p:txBody>
          <a:bodyPr wrap="none" rtlCol="0">
            <a:spAutoFit/>
          </a:bodyPr>
          <a:lstStyle/>
          <a:p>
            <a:r>
              <a:rPr lang="en-US" dirty="0"/>
              <a:t>Yes</a:t>
            </a:r>
          </a:p>
        </p:txBody>
      </p:sp>
      <p:sp>
        <p:nvSpPr>
          <p:cNvPr id="51" name="TextBox 50"/>
          <p:cNvSpPr txBox="1"/>
          <p:nvPr/>
        </p:nvSpPr>
        <p:spPr>
          <a:xfrm>
            <a:off x="4556875" y="3398688"/>
            <a:ext cx="3209340" cy="369332"/>
          </a:xfrm>
          <a:prstGeom prst="rect">
            <a:avLst/>
          </a:prstGeom>
          <a:noFill/>
        </p:spPr>
        <p:txBody>
          <a:bodyPr wrap="none" rtlCol="0">
            <a:spAutoFit/>
          </a:bodyPr>
          <a:lstStyle/>
          <a:p>
            <a:r>
              <a:rPr lang="en-US" dirty="0"/>
              <a:t>api.example.com/</a:t>
            </a:r>
            <a:r>
              <a:rPr lang="en-US" dirty="0" err="1"/>
              <a:t>shoulditurnoff</a:t>
            </a:r>
            <a:endParaRPr lang="en-US" dirty="0"/>
          </a:p>
        </p:txBody>
      </p:sp>
    </p:spTree>
    <p:extLst>
      <p:ext uri="{BB962C8B-B14F-4D97-AF65-F5344CB8AC3E}">
        <p14:creationId xmlns:p14="http://schemas.microsoft.com/office/powerpoint/2010/main" val="367285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fontScale="92500" lnSpcReduction="20000"/>
          </a:bodyPr>
          <a:lstStyle/>
          <a:p>
            <a:r>
              <a:rPr lang="en-US" dirty="0"/>
              <a:t>Specialized application-level protocol for constrained devices</a:t>
            </a:r>
          </a:p>
          <a:p>
            <a:r>
              <a:rPr lang="en-US" dirty="0"/>
              <a:t>Specified in RFC 7252</a:t>
            </a:r>
          </a:p>
          <a:p>
            <a:r>
              <a:rPr lang="en-US" dirty="0"/>
              <a:t>Goal is to allow constrained devices to talk to each other on the same constrained network, or to other devices in other constrained networks connected by the Internet, or to other nodes on the Internet</a:t>
            </a:r>
          </a:p>
          <a:p>
            <a:r>
              <a:rPr lang="en-US" dirty="0"/>
              <a:t>It is meant to be very simple, low overhead and supporting multicast all of which are key requirements for IoT</a:t>
            </a:r>
          </a:p>
          <a:p>
            <a:r>
              <a:rPr lang="en-US" dirty="0" err="1"/>
              <a:t>CoAP</a:t>
            </a:r>
            <a:r>
              <a:rPr lang="en-US" dirty="0"/>
              <a:t> mapping to HTTP is available for ease of integration with the Web and enable RESTful services</a:t>
            </a:r>
          </a:p>
          <a:p>
            <a:r>
              <a:rPr lang="en-US" dirty="0"/>
              <a:t>A </a:t>
            </a:r>
            <a:r>
              <a:rPr lang="en-US" dirty="0" err="1"/>
              <a:t>CoAP</a:t>
            </a:r>
            <a:r>
              <a:rPr lang="en-US" dirty="0"/>
              <a:t> server typically executes on a constrained device like a sensor, whereas a </a:t>
            </a:r>
            <a:r>
              <a:rPr lang="en-US" dirty="0" err="1"/>
              <a:t>CoAP</a:t>
            </a:r>
            <a:r>
              <a:rPr lang="en-US" dirty="0"/>
              <a:t> client maybe a controller that obtains information from a large number of such servers</a:t>
            </a:r>
          </a:p>
          <a:p>
            <a:r>
              <a:rPr lang="en-US" dirty="0"/>
              <a:t>Several open-source implementations are available in many different programming languages </a:t>
            </a:r>
          </a:p>
          <a:p>
            <a:pPr lvl="1"/>
            <a:endParaRPr lang="en-US" dirty="0"/>
          </a:p>
          <a:p>
            <a:pPr lvl="1"/>
            <a:endParaRPr lang="en-US" dirty="0"/>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smtClean="0">
                <a:solidFill>
                  <a:srgbClr val="FF0000"/>
                </a:solidFill>
                <a:latin typeface="Tahoma" pitchFamily="34" charset="0"/>
                <a:ea typeface="MS PGothic" pitchFamily="34" charset="-128"/>
                <a:cs typeface="Tahoma" pitchFamily="34" charset="0"/>
              </a:rPr>
              <a:t>CoAP</a:t>
            </a:r>
            <a:r>
              <a:rPr lang="en-US" sz="3733" dirty="0" smtClean="0">
                <a:solidFill>
                  <a:srgbClr val="FF0000"/>
                </a:solidFill>
                <a:latin typeface="Tahoma" pitchFamily="34" charset="0"/>
                <a:ea typeface="MS PGothic" pitchFamily="34" charset="-128"/>
                <a:cs typeface="Tahoma" pitchFamily="34" charset="0"/>
              </a:rPr>
              <a:t> </a:t>
            </a:r>
            <a:r>
              <a:rPr lang="en-US" sz="3733" dirty="0">
                <a:solidFill>
                  <a:srgbClr val="FF0000"/>
                </a:solidFill>
                <a:latin typeface="Tahoma" pitchFamily="34" charset="0"/>
                <a:ea typeface="MS PGothic" pitchFamily="34" charset="-128"/>
                <a:cs typeface="Tahoma" pitchFamily="34" charset="0"/>
              </a:rPr>
              <a:t>(Constrained Application Protocol)</a:t>
            </a:r>
          </a:p>
        </p:txBody>
      </p:sp>
      <p:sp>
        <p:nvSpPr>
          <p:cNvPr id="6" name="Rectangle 5"/>
          <p:cNvSpPr/>
          <p:nvPr/>
        </p:nvSpPr>
        <p:spPr>
          <a:xfrm>
            <a:off x="8226460" y="6250503"/>
            <a:ext cx="2537041" cy="369332"/>
          </a:xfrm>
          <a:prstGeom prst="rect">
            <a:avLst/>
          </a:prstGeom>
        </p:spPr>
        <p:txBody>
          <a:bodyPr wrap="none">
            <a:spAutoFit/>
          </a:bodyPr>
          <a:lstStyle/>
          <a:p>
            <a:r>
              <a:rPr lang="en-US" dirty="0">
                <a:hlinkClick r:id="rId2"/>
              </a:rPr>
              <a:t>https://coap.technology/</a:t>
            </a:r>
            <a:endParaRPr lang="en-US" dirty="0"/>
          </a:p>
        </p:txBody>
      </p:sp>
    </p:spTree>
    <p:extLst>
      <p:ext uri="{BB962C8B-B14F-4D97-AF65-F5344CB8AC3E}">
        <p14:creationId xmlns:p14="http://schemas.microsoft.com/office/powerpoint/2010/main" val="3112738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733" dirty="0" err="1">
                <a:solidFill>
                  <a:srgbClr val="FF0000"/>
                </a:solidFill>
                <a:latin typeface="Tahoma" pitchFamily="34" charset="0"/>
                <a:ea typeface="MS PGothic" pitchFamily="34" charset="-128"/>
                <a:cs typeface="Tahoma" pitchFamily="34" charset="0"/>
              </a:rPr>
              <a:t>ZeroMQ</a:t>
            </a:r>
            <a:endParaRPr lang="en-US" sz="3733" dirty="0">
              <a:solidFill>
                <a:srgbClr val="FF0000"/>
              </a:solidFill>
              <a:latin typeface="Tahoma" pitchFamily="34" charset="0"/>
              <a:ea typeface="MS PGothic" pitchFamily="34" charset="-128"/>
              <a:cs typeface="Tahoma" pitchFamily="34" charset="0"/>
            </a:endParaRPr>
          </a:p>
        </p:txBody>
      </p:sp>
      <p:sp>
        <p:nvSpPr>
          <p:cNvPr id="3" name="Content Placeholder 2"/>
          <p:cNvSpPr>
            <a:spLocks noGrp="1"/>
          </p:cNvSpPr>
          <p:nvPr>
            <p:ph idx="1"/>
          </p:nvPr>
        </p:nvSpPr>
        <p:spPr/>
        <p:txBody>
          <a:bodyPr/>
          <a:lstStyle/>
          <a:p>
            <a:r>
              <a:rPr lang="en-US" dirty="0">
                <a:hlinkClick r:id="rId2"/>
              </a:rPr>
              <a:t>http://miku.github.io/zeromq-slides/slides.html#slide-8</a:t>
            </a:r>
            <a:endParaRPr lang="en-US" dirty="0"/>
          </a:p>
        </p:txBody>
      </p:sp>
    </p:spTree>
    <p:extLst>
      <p:ext uri="{BB962C8B-B14F-4D97-AF65-F5344CB8AC3E}">
        <p14:creationId xmlns:p14="http://schemas.microsoft.com/office/powerpoint/2010/main" val="2462084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308" y="0"/>
            <a:ext cx="10515600" cy="1325563"/>
          </a:xfrm>
        </p:spPr>
        <p:txBody>
          <a:bodyPr/>
          <a:lstStyle/>
          <a:p>
            <a:r>
              <a:rPr lang="en-US" sz="3733" dirty="0">
                <a:solidFill>
                  <a:srgbClr val="FF0000"/>
                </a:solidFill>
                <a:latin typeface="Tahoma" pitchFamily="34" charset="0"/>
                <a:ea typeface="MS PGothic" pitchFamily="34" charset="-128"/>
                <a:cs typeface="Tahoma" pitchFamily="34" charset="0"/>
              </a:rPr>
              <a:t>Resilient Information Architecture Platform for Smart Grid - RIAPS</a:t>
            </a:r>
          </a:p>
        </p:txBody>
      </p:sp>
      <p:sp>
        <p:nvSpPr>
          <p:cNvPr id="3" name="Content Placeholder 2"/>
          <p:cNvSpPr>
            <a:spLocks noGrp="1"/>
          </p:cNvSpPr>
          <p:nvPr>
            <p:ph idx="1"/>
          </p:nvPr>
        </p:nvSpPr>
        <p:spPr/>
        <p:txBody>
          <a:bodyPr/>
          <a:lstStyle/>
          <a:p>
            <a:r>
              <a:rPr lang="en-US" dirty="0">
                <a:hlinkClick r:id="rId2"/>
              </a:rPr>
              <a:t>https://riaps.isis.vanderbilt.edu/</a:t>
            </a:r>
            <a:endParaRPr lang="en-US" dirty="0"/>
          </a:p>
        </p:txBody>
      </p:sp>
    </p:spTree>
    <p:extLst>
      <p:ext uri="{BB962C8B-B14F-4D97-AF65-F5344CB8AC3E}">
        <p14:creationId xmlns:p14="http://schemas.microsoft.com/office/powerpoint/2010/main" val="3295344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C035FED-50C4-1640-9017-FCD3508BDB5E}"/>
              </a:ext>
            </a:extLst>
          </p:cNvPr>
          <p:cNvSpPr>
            <a:spLocks noGrp="1"/>
          </p:cNvSpPr>
          <p:nvPr>
            <p:ph type="ctrTitle"/>
          </p:nvPr>
        </p:nvSpPr>
        <p:spPr>
          <a:xfrm>
            <a:off x="838199" y="4525347"/>
            <a:ext cx="6801321" cy="1737360"/>
          </a:xfrm>
        </p:spPr>
        <p:txBody>
          <a:bodyPr anchor="ctr">
            <a:normAutofit/>
          </a:bodyPr>
          <a:lstStyle/>
          <a:p>
            <a:pPr algn="r"/>
            <a:r>
              <a:rPr lang="en-US" dirty="0" smtClean="0"/>
              <a:t>Backend- cloud Services</a:t>
            </a:r>
            <a:endParaRPr lang="en-US" dirty="0"/>
          </a:p>
        </p:txBody>
      </p:sp>
      <p:sp>
        <p:nvSpPr>
          <p:cNvPr id="17"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09762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BDD198-A774-9B42-84FA-67E9F29BB7DE}"/>
              </a:ext>
            </a:extLst>
          </p:cNvPr>
          <p:cNvSpPr>
            <a:spLocks noGrp="1"/>
          </p:cNvSpPr>
          <p:nvPr>
            <p:ph type="title"/>
          </p:nvPr>
        </p:nvSpPr>
        <p:spPr>
          <a:xfrm>
            <a:off x="629908" y="157275"/>
            <a:ext cx="11386958" cy="1325563"/>
          </a:xfrm>
        </p:spPr>
        <p:txBody>
          <a:bodyPr>
            <a:normAutofit/>
          </a:bodyPr>
          <a:lstStyle/>
          <a:p>
            <a:pPr algn="ctr"/>
            <a:r>
              <a:rPr lang="en-US" sz="3733" dirty="0">
                <a:solidFill>
                  <a:srgbClr val="FF0000"/>
                </a:solidFill>
                <a:latin typeface="Tahoma" pitchFamily="34" charset="0"/>
                <a:ea typeface="MS PGothic" pitchFamily="34" charset="-128"/>
                <a:cs typeface="Tahoma" pitchFamily="34" charset="0"/>
              </a:rPr>
              <a:t>Smart Building – Room Service</a:t>
            </a:r>
          </a:p>
        </p:txBody>
      </p:sp>
      <p:pic>
        <p:nvPicPr>
          <p:cNvPr id="2" name="demo2">
            <a:hlinkClick r:id="" action="ppaction://media"/>
            <a:extLst>
              <a:ext uri="{FF2B5EF4-FFF2-40B4-BE49-F238E27FC236}">
                <a16:creationId xmlns:a16="http://schemas.microsoft.com/office/drawing/2014/main" id="{7A563C9B-AE10-A64E-BE6A-2C3C69F82F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659425" y="694949"/>
            <a:ext cx="3487157" cy="6153807"/>
          </a:xfrm>
          <a:prstGeom prst="rect">
            <a:avLst/>
          </a:prstGeom>
        </p:spPr>
      </p:pic>
      <p:pic>
        <p:nvPicPr>
          <p:cNvPr id="14" name="Google Shape;125;p19">
            <a:extLst>
              <a:ext uri="{FF2B5EF4-FFF2-40B4-BE49-F238E27FC236}">
                <a16:creationId xmlns:a16="http://schemas.microsoft.com/office/drawing/2014/main" id="{C9F7ECD4-68F7-A247-889B-AC9F299852DC}"/>
              </a:ext>
            </a:extLst>
          </p:cNvPr>
          <p:cNvPicPr preferRelativeResize="0"/>
          <p:nvPr/>
        </p:nvPicPr>
        <p:blipFill>
          <a:blip r:embed="rId5">
            <a:alphaModFix/>
          </a:blip>
          <a:stretch>
            <a:fillRect/>
          </a:stretch>
        </p:blipFill>
        <p:spPr>
          <a:xfrm>
            <a:off x="651700" y="1450387"/>
            <a:ext cx="1330775" cy="1330775"/>
          </a:xfrm>
          <a:prstGeom prst="rect">
            <a:avLst/>
          </a:prstGeom>
          <a:noFill/>
          <a:ln>
            <a:noFill/>
          </a:ln>
        </p:spPr>
      </p:pic>
      <p:pic>
        <p:nvPicPr>
          <p:cNvPr id="15" name="Google Shape;126;p19">
            <a:extLst>
              <a:ext uri="{FF2B5EF4-FFF2-40B4-BE49-F238E27FC236}">
                <a16:creationId xmlns:a16="http://schemas.microsoft.com/office/drawing/2014/main" id="{DB5E07AB-93B4-A548-80E7-A9AF8331BDB0}"/>
              </a:ext>
            </a:extLst>
          </p:cNvPr>
          <p:cNvPicPr preferRelativeResize="0"/>
          <p:nvPr/>
        </p:nvPicPr>
        <p:blipFill>
          <a:blip r:embed="rId6">
            <a:alphaModFix/>
          </a:blip>
          <a:stretch>
            <a:fillRect/>
          </a:stretch>
        </p:blipFill>
        <p:spPr>
          <a:xfrm>
            <a:off x="2566500" y="1319200"/>
            <a:ext cx="1593150" cy="1593150"/>
          </a:xfrm>
          <a:prstGeom prst="rect">
            <a:avLst/>
          </a:prstGeom>
          <a:noFill/>
          <a:ln>
            <a:noFill/>
          </a:ln>
        </p:spPr>
      </p:pic>
      <p:cxnSp>
        <p:nvCxnSpPr>
          <p:cNvPr id="16" name="Google Shape;127;p19">
            <a:extLst>
              <a:ext uri="{FF2B5EF4-FFF2-40B4-BE49-F238E27FC236}">
                <a16:creationId xmlns:a16="http://schemas.microsoft.com/office/drawing/2014/main" id="{94A557D5-6A49-CC44-A7DE-9BE5C0B8EC79}"/>
              </a:ext>
            </a:extLst>
          </p:cNvPr>
          <p:cNvCxnSpPr>
            <a:stCxn id="14" idx="3"/>
            <a:endCxn id="15" idx="1"/>
          </p:cNvCxnSpPr>
          <p:nvPr/>
        </p:nvCxnSpPr>
        <p:spPr>
          <a:xfrm>
            <a:off x="1982475" y="2115775"/>
            <a:ext cx="584100" cy="0"/>
          </a:xfrm>
          <a:prstGeom prst="straightConnector1">
            <a:avLst/>
          </a:prstGeom>
          <a:noFill/>
          <a:ln w="9525" cap="flat" cmpd="sng">
            <a:solidFill>
              <a:schemeClr val="dk2"/>
            </a:solidFill>
            <a:prstDash val="solid"/>
            <a:round/>
            <a:headEnd type="none" w="med" len="med"/>
            <a:tailEnd type="triangle" w="med" len="med"/>
          </a:ln>
        </p:spPr>
      </p:cxnSp>
      <p:pic>
        <p:nvPicPr>
          <p:cNvPr id="17" name="Google Shape;128;p19">
            <a:extLst>
              <a:ext uri="{FF2B5EF4-FFF2-40B4-BE49-F238E27FC236}">
                <a16:creationId xmlns:a16="http://schemas.microsoft.com/office/drawing/2014/main" id="{632F3EB5-51F0-3248-8FFA-598DDCC5B269}"/>
              </a:ext>
            </a:extLst>
          </p:cNvPr>
          <p:cNvPicPr preferRelativeResize="0"/>
          <p:nvPr/>
        </p:nvPicPr>
        <p:blipFill>
          <a:blip r:embed="rId7">
            <a:alphaModFix/>
          </a:blip>
          <a:stretch>
            <a:fillRect/>
          </a:stretch>
        </p:blipFill>
        <p:spPr>
          <a:xfrm>
            <a:off x="4865850" y="1370650"/>
            <a:ext cx="1490250" cy="1490250"/>
          </a:xfrm>
          <a:prstGeom prst="rect">
            <a:avLst/>
          </a:prstGeom>
          <a:noFill/>
          <a:ln>
            <a:noFill/>
          </a:ln>
        </p:spPr>
      </p:pic>
      <p:cxnSp>
        <p:nvCxnSpPr>
          <p:cNvPr id="18" name="Google Shape;129;p19">
            <a:extLst>
              <a:ext uri="{FF2B5EF4-FFF2-40B4-BE49-F238E27FC236}">
                <a16:creationId xmlns:a16="http://schemas.microsoft.com/office/drawing/2014/main" id="{C1369C7B-A14F-3A40-929C-3E6B2ECC5888}"/>
              </a:ext>
            </a:extLst>
          </p:cNvPr>
          <p:cNvCxnSpPr>
            <a:stCxn id="15" idx="3"/>
            <a:endCxn id="17" idx="1"/>
          </p:cNvCxnSpPr>
          <p:nvPr/>
        </p:nvCxnSpPr>
        <p:spPr>
          <a:xfrm>
            <a:off x="4159650" y="2115775"/>
            <a:ext cx="706200" cy="0"/>
          </a:xfrm>
          <a:prstGeom prst="straightConnector1">
            <a:avLst/>
          </a:prstGeom>
          <a:noFill/>
          <a:ln w="9525" cap="flat" cmpd="sng">
            <a:solidFill>
              <a:schemeClr val="dk2"/>
            </a:solidFill>
            <a:prstDash val="solid"/>
            <a:round/>
            <a:headEnd type="none" w="med" len="med"/>
            <a:tailEnd type="triangle" w="med" len="med"/>
          </a:ln>
        </p:spPr>
      </p:cxnSp>
      <p:pic>
        <p:nvPicPr>
          <p:cNvPr id="19" name="Google Shape;130;p19">
            <a:extLst>
              <a:ext uri="{FF2B5EF4-FFF2-40B4-BE49-F238E27FC236}">
                <a16:creationId xmlns:a16="http://schemas.microsoft.com/office/drawing/2014/main" id="{7C97ACE8-6B68-D74E-817F-B0B2BF059604}"/>
              </a:ext>
            </a:extLst>
          </p:cNvPr>
          <p:cNvPicPr preferRelativeResize="0"/>
          <p:nvPr/>
        </p:nvPicPr>
        <p:blipFill>
          <a:blip r:embed="rId8">
            <a:alphaModFix/>
          </a:blip>
          <a:stretch>
            <a:fillRect/>
          </a:stretch>
        </p:blipFill>
        <p:spPr>
          <a:xfrm>
            <a:off x="6984849" y="1302812"/>
            <a:ext cx="1625926" cy="1625926"/>
          </a:xfrm>
          <a:prstGeom prst="rect">
            <a:avLst/>
          </a:prstGeom>
          <a:noFill/>
          <a:ln>
            <a:noFill/>
          </a:ln>
        </p:spPr>
      </p:pic>
      <p:cxnSp>
        <p:nvCxnSpPr>
          <p:cNvPr id="20" name="Google Shape;131;p19">
            <a:extLst>
              <a:ext uri="{FF2B5EF4-FFF2-40B4-BE49-F238E27FC236}">
                <a16:creationId xmlns:a16="http://schemas.microsoft.com/office/drawing/2014/main" id="{C9360F58-2341-BB4F-83D0-68BD00C564DD}"/>
              </a:ext>
            </a:extLst>
          </p:cNvPr>
          <p:cNvCxnSpPr>
            <a:stCxn id="17" idx="3"/>
            <a:endCxn id="19" idx="1"/>
          </p:cNvCxnSpPr>
          <p:nvPr/>
        </p:nvCxnSpPr>
        <p:spPr>
          <a:xfrm>
            <a:off x="6356100" y="2115775"/>
            <a:ext cx="628749" cy="0"/>
          </a:xfrm>
          <a:prstGeom prst="straightConnector1">
            <a:avLst/>
          </a:prstGeom>
          <a:noFill/>
          <a:ln w="9525" cap="flat" cmpd="sng">
            <a:solidFill>
              <a:schemeClr val="dk2"/>
            </a:solidFill>
            <a:prstDash val="solid"/>
            <a:round/>
            <a:headEnd type="none" w="med" len="med"/>
            <a:tailEnd type="triangle" w="med" len="med"/>
          </a:ln>
        </p:spPr>
      </p:cxnSp>
      <p:grpSp>
        <p:nvGrpSpPr>
          <p:cNvPr id="21" name="Google Shape;132;p19">
            <a:extLst>
              <a:ext uri="{FF2B5EF4-FFF2-40B4-BE49-F238E27FC236}">
                <a16:creationId xmlns:a16="http://schemas.microsoft.com/office/drawing/2014/main" id="{BD702048-B9E1-3746-87ED-6F1A16381A75}"/>
              </a:ext>
            </a:extLst>
          </p:cNvPr>
          <p:cNvGrpSpPr/>
          <p:nvPr/>
        </p:nvGrpSpPr>
        <p:grpSpPr>
          <a:xfrm>
            <a:off x="580059" y="3295160"/>
            <a:ext cx="1474054" cy="1344508"/>
            <a:chOff x="1982475" y="3054000"/>
            <a:chExt cx="1977800" cy="1977800"/>
          </a:xfrm>
        </p:grpSpPr>
        <p:pic>
          <p:nvPicPr>
            <p:cNvPr id="22" name="Google Shape;133;p19">
              <a:extLst>
                <a:ext uri="{FF2B5EF4-FFF2-40B4-BE49-F238E27FC236}">
                  <a16:creationId xmlns:a16="http://schemas.microsoft.com/office/drawing/2014/main" id="{457EDB20-BF87-B940-B381-23DE7B446AA3}"/>
                </a:ext>
              </a:extLst>
            </p:cNvPr>
            <p:cNvPicPr preferRelativeResize="0"/>
            <p:nvPr/>
          </p:nvPicPr>
          <p:blipFill>
            <a:blip r:embed="rId9">
              <a:alphaModFix/>
            </a:blip>
            <a:stretch>
              <a:fillRect/>
            </a:stretch>
          </p:blipFill>
          <p:spPr>
            <a:xfrm>
              <a:off x="2553175" y="3755225"/>
              <a:ext cx="836401" cy="836401"/>
            </a:xfrm>
            <a:prstGeom prst="rect">
              <a:avLst/>
            </a:prstGeom>
            <a:noFill/>
            <a:ln>
              <a:noFill/>
            </a:ln>
          </p:spPr>
        </p:pic>
        <p:pic>
          <p:nvPicPr>
            <p:cNvPr id="23" name="Google Shape;134;p19">
              <a:extLst>
                <a:ext uri="{FF2B5EF4-FFF2-40B4-BE49-F238E27FC236}">
                  <a16:creationId xmlns:a16="http://schemas.microsoft.com/office/drawing/2014/main" id="{5A7311CC-D79E-0C40-9ADC-AC880AAC71FD}"/>
                </a:ext>
              </a:extLst>
            </p:cNvPr>
            <p:cNvPicPr preferRelativeResize="0"/>
            <p:nvPr/>
          </p:nvPicPr>
          <p:blipFill>
            <a:blip r:embed="rId10">
              <a:alphaModFix/>
            </a:blip>
            <a:stretch>
              <a:fillRect/>
            </a:stretch>
          </p:blipFill>
          <p:spPr>
            <a:xfrm>
              <a:off x="1982475" y="3054000"/>
              <a:ext cx="1977800" cy="1977800"/>
            </a:xfrm>
            <a:prstGeom prst="rect">
              <a:avLst/>
            </a:prstGeom>
            <a:noFill/>
            <a:ln>
              <a:noFill/>
            </a:ln>
          </p:spPr>
        </p:pic>
      </p:grpSp>
      <p:pic>
        <p:nvPicPr>
          <p:cNvPr id="24" name="Google Shape;135;p19">
            <a:extLst>
              <a:ext uri="{FF2B5EF4-FFF2-40B4-BE49-F238E27FC236}">
                <a16:creationId xmlns:a16="http://schemas.microsoft.com/office/drawing/2014/main" id="{9F6CF6D2-366E-A44E-8BE3-0D27065E86AF}"/>
              </a:ext>
            </a:extLst>
          </p:cNvPr>
          <p:cNvPicPr preferRelativeResize="0"/>
          <p:nvPr/>
        </p:nvPicPr>
        <p:blipFill>
          <a:blip r:embed="rId11">
            <a:alphaModFix/>
          </a:blip>
          <a:stretch>
            <a:fillRect/>
          </a:stretch>
        </p:blipFill>
        <p:spPr>
          <a:xfrm>
            <a:off x="2697700" y="3302025"/>
            <a:ext cx="1330775" cy="1330775"/>
          </a:xfrm>
          <a:prstGeom prst="rect">
            <a:avLst/>
          </a:prstGeom>
          <a:noFill/>
          <a:ln>
            <a:noFill/>
          </a:ln>
        </p:spPr>
      </p:pic>
      <p:cxnSp>
        <p:nvCxnSpPr>
          <p:cNvPr id="25" name="Google Shape;136;p19">
            <a:extLst>
              <a:ext uri="{FF2B5EF4-FFF2-40B4-BE49-F238E27FC236}">
                <a16:creationId xmlns:a16="http://schemas.microsoft.com/office/drawing/2014/main" id="{285B3DD7-2F03-CB44-A74D-7C7EA56E3123}"/>
              </a:ext>
            </a:extLst>
          </p:cNvPr>
          <p:cNvCxnSpPr>
            <a:stCxn id="15" idx="2"/>
            <a:endCxn id="24" idx="0"/>
          </p:cNvCxnSpPr>
          <p:nvPr/>
        </p:nvCxnSpPr>
        <p:spPr>
          <a:xfrm rot="-5400000" flipH="1">
            <a:off x="3168525" y="3106900"/>
            <a:ext cx="389700" cy="600"/>
          </a:xfrm>
          <a:prstGeom prst="bentConnector3">
            <a:avLst>
              <a:gd name="adj1" fmla="val 49997"/>
            </a:avLst>
          </a:prstGeom>
          <a:noFill/>
          <a:ln w="9525" cap="flat" cmpd="sng">
            <a:solidFill>
              <a:schemeClr val="dk2"/>
            </a:solidFill>
            <a:prstDash val="solid"/>
            <a:round/>
            <a:headEnd type="none" w="med" len="med"/>
            <a:tailEnd type="stealth" w="med" len="med"/>
          </a:ln>
        </p:spPr>
      </p:cxnSp>
      <p:cxnSp>
        <p:nvCxnSpPr>
          <p:cNvPr id="26" name="Google Shape;137;p19">
            <a:extLst>
              <a:ext uri="{FF2B5EF4-FFF2-40B4-BE49-F238E27FC236}">
                <a16:creationId xmlns:a16="http://schemas.microsoft.com/office/drawing/2014/main" id="{573C36BF-DBC0-A643-A9D0-5AB6D935D206}"/>
              </a:ext>
            </a:extLst>
          </p:cNvPr>
          <p:cNvCxnSpPr>
            <a:stCxn id="15" idx="2"/>
            <a:endCxn id="23" idx="0"/>
          </p:cNvCxnSpPr>
          <p:nvPr/>
        </p:nvCxnSpPr>
        <p:spPr>
          <a:xfrm rot="5400000">
            <a:off x="2148675" y="2080750"/>
            <a:ext cx="382800" cy="2046000"/>
          </a:xfrm>
          <a:prstGeom prst="bentConnector3">
            <a:avLst>
              <a:gd name="adj1" fmla="val 50001"/>
            </a:avLst>
          </a:prstGeom>
          <a:noFill/>
          <a:ln w="9525" cap="flat" cmpd="sng">
            <a:solidFill>
              <a:schemeClr val="dk2"/>
            </a:solidFill>
            <a:prstDash val="solid"/>
            <a:round/>
            <a:headEnd type="none" w="med" len="med"/>
            <a:tailEnd type="stealth" w="med" len="med"/>
          </a:ln>
        </p:spPr>
      </p:cxnSp>
      <p:sp>
        <p:nvSpPr>
          <p:cNvPr id="27" name="Google Shape;138;p19">
            <a:extLst>
              <a:ext uri="{FF2B5EF4-FFF2-40B4-BE49-F238E27FC236}">
                <a16:creationId xmlns:a16="http://schemas.microsoft.com/office/drawing/2014/main" id="{2773E5E9-4FD8-0249-9993-B5F027F2826C}"/>
              </a:ext>
            </a:extLst>
          </p:cNvPr>
          <p:cNvSpPr txBox="1"/>
          <p:nvPr/>
        </p:nvSpPr>
        <p:spPr>
          <a:xfrm>
            <a:off x="1856325" y="1798450"/>
            <a:ext cx="836400" cy="2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Order a pizza</a:t>
            </a:r>
            <a:endParaRPr sz="800">
              <a:solidFill>
                <a:srgbClr val="FF0000"/>
              </a:solidFill>
            </a:endParaRPr>
          </a:p>
        </p:txBody>
      </p:sp>
      <p:sp>
        <p:nvSpPr>
          <p:cNvPr id="28" name="Google Shape;139;p19">
            <a:extLst>
              <a:ext uri="{FF2B5EF4-FFF2-40B4-BE49-F238E27FC236}">
                <a16:creationId xmlns:a16="http://schemas.microsoft.com/office/drawing/2014/main" id="{C494033F-388D-B048-B46E-F9B382E04869}"/>
              </a:ext>
            </a:extLst>
          </p:cNvPr>
          <p:cNvSpPr txBox="1"/>
          <p:nvPr/>
        </p:nvSpPr>
        <p:spPr>
          <a:xfrm>
            <a:off x="4094550" y="1733308"/>
            <a:ext cx="8364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Room 101 needs a pizza</a:t>
            </a:r>
            <a:endParaRPr sz="800">
              <a:solidFill>
                <a:srgbClr val="FF0000"/>
              </a:solidFill>
            </a:endParaRPr>
          </a:p>
        </p:txBody>
      </p:sp>
      <p:sp>
        <p:nvSpPr>
          <p:cNvPr id="29" name="Google Shape;140;p19">
            <a:extLst>
              <a:ext uri="{FF2B5EF4-FFF2-40B4-BE49-F238E27FC236}">
                <a16:creationId xmlns:a16="http://schemas.microsoft.com/office/drawing/2014/main" id="{A5EB310E-A838-8547-ABD0-FF573038ACC5}"/>
              </a:ext>
            </a:extLst>
          </p:cNvPr>
          <p:cNvSpPr/>
          <p:nvPr/>
        </p:nvSpPr>
        <p:spPr>
          <a:xfrm>
            <a:off x="5414850" y="1073650"/>
            <a:ext cx="1107300" cy="297000"/>
          </a:xfrm>
          <a:prstGeom prst="wedgeRectCallout">
            <a:avLst>
              <a:gd name="adj1" fmla="val -20833"/>
              <a:gd name="adj2" fmla="val 625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solidFill>
                  <a:srgbClr val="FF0000"/>
                </a:solidFill>
              </a:rPr>
              <a:t>Ok, let me notify dining room</a:t>
            </a:r>
            <a:endParaRPr sz="800">
              <a:solidFill>
                <a:srgbClr val="FF0000"/>
              </a:solidFill>
            </a:endParaRPr>
          </a:p>
        </p:txBody>
      </p:sp>
      <p:sp>
        <p:nvSpPr>
          <p:cNvPr id="30" name="Google Shape;141;p19">
            <a:extLst>
              <a:ext uri="{FF2B5EF4-FFF2-40B4-BE49-F238E27FC236}">
                <a16:creationId xmlns:a16="http://schemas.microsoft.com/office/drawing/2014/main" id="{61AE356C-E2B5-B64C-B505-1F42455B84F9}"/>
              </a:ext>
            </a:extLst>
          </p:cNvPr>
          <p:cNvSpPr txBox="1"/>
          <p:nvPr/>
        </p:nvSpPr>
        <p:spPr>
          <a:xfrm>
            <a:off x="6332775" y="1733308"/>
            <a:ext cx="8364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Room 101 needs a pizza</a:t>
            </a:r>
            <a:endParaRPr sz="800">
              <a:solidFill>
                <a:srgbClr val="FF0000"/>
              </a:solidFill>
            </a:endParaRPr>
          </a:p>
        </p:txBody>
      </p:sp>
      <p:cxnSp>
        <p:nvCxnSpPr>
          <p:cNvPr id="31" name="Google Shape;142;p19">
            <a:extLst>
              <a:ext uri="{FF2B5EF4-FFF2-40B4-BE49-F238E27FC236}">
                <a16:creationId xmlns:a16="http://schemas.microsoft.com/office/drawing/2014/main" id="{08477D67-3212-0742-9291-74EEACB716F1}"/>
              </a:ext>
            </a:extLst>
          </p:cNvPr>
          <p:cNvCxnSpPr/>
          <p:nvPr/>
        </p:nvCxnSpPr>
        <p:spPr>
          <a:xfrm flipH="1">
            <a:off x="6237300" y="2401000"/>
            <a:ext cx="985200" cy="300"/>
          </a:xfrm>
          <a:prstGeom prst="straightConnector1">
            <a:avLst/>
          </a:prstGeom>
          <a:noFill/>
          <a:ln w="9525" cap="flat" cmpd="sng">
            <a:solidFill>
              <a:schemeClr val="dk2"/>
            </a:solidFill>
            <a:prstDash val="solid"/>
            <a:round/>
            <a:headEnd type="none" w="med" len="med"/>
            <a:tailEnd type="triangle" w="med" len="med"/>
          </a:ln>
        </p:spPr>
      </p:cxnSp>
      <p:sp>
        <p:nvSpPr>
          <p:cNvPr id="32" name="Google Shape;143;p19">
            <a:extLst>
              <a:ext uri="{FF2B5EF4-FFF2-40B4-BE49-F238E27FC236}">
                <a16:creationId xmlns:a16="http://schemas.microsoft.com/office/drawing/2014/main" id="{071E25E4-F7AC-F64A-81F8-98A54AC2DD47}"/>
              </a:ext>
            </a:extLst>
          </p:cNvPr>
          <p:cNvSpPr txBox="1"/>
          <p:nvPr/>
        </p:nvSpPr>
        <p:spPr>
          <a:xfrm>
            <a:off x="6186900" y="2429850"/>
            <a:ext cx="14331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rgbClr val="FF0000"/>
                </a:solidFill>
              </a:rPr>
              <a:t>Pizza is available, </a:t>
            </a:r>
          </a:p>
          <a:p>
            <a:pPr marL="0" lvl="0" indent="0" algn="l" rtl="0">
              <a:spcBef>
                <a:spcPts val="0"/>
              </a:spcBef>
              <a:spcAft>
                <a:spcPts val="0"/>
              </a:spcAft>
              <a:buNone/>
            </a:pPr>
            <a:r>
              <a:rPr lang="en-GB" sz="800" dirty="0">
                <a:solidFill>
                  <a:srgbClr val="FF0000"/>
                </a:solidFill>
              </a:rPr>
              <a:t>this order has been</a:t>
            </a:r>
          </a:p>
          <a:p>
            <a:pPr marL="0" lvl="0" indent="0" algn="l" rtl="0">
              <a:spcBef>
                <a:spcPts val="0"/>
              </a:spcBef>
              <a:spcAft>
                <a:spcPts val="0"/>
              </a:spcAft>
              <a:buNone/>
            </a:pPr>
            <a:r>
              <a:rPr lang="en-GB" sz="800" dirty="0">
                <a:solidFill>
                  <a:srgbClr val="FF0000"/>
                </a:solidFill>
              </a:rPr>
              <a:t> confirmed</a:t>
            </a:r>
            <a:endParaRPr sz="800" dirty="0">
              <a:solidFill>
                <a:srgbClr val="FF0000"/>
              </a:solidFill>
            </a:endParaRPr>
          </a:p>
        </p:txBody>
      </p:sp>
      <p:cxnSp>
        <p:nvCxnSpPr>
          <p:cNvPr id="33" name="Google Shape;144;p19">
            <a:extLst>
              <a:ext uri="{FF2B5EF4-FFF2-40B4-BE49-F238E27FC236}">
                <a16:creationId xmlns:a16="http://schemas.microsoft.com/office/drawing/2014/main" id="{99EA5224-6ADC-8F42-91A8-43E60FC68D4D}"/>
              </a:ext>
            </a:extLst>
          </p:cNvPr>
          <p:cNvCxnSpPr/>
          <p:nvPr/>
        </p:nvCxnSpPr>
        <p:spPr>
          <a:xfrm rot="10800000">
            <a:off x="4158600" y="2401150"/>
            <a:ext cx="708300" cy="0"/>
          </a:xfrm>
          <a:prstGeom prst="straightConnector1">
            <a:avLst/>
          </a:prstGeom>
          <a:noFill/>
          <a:ln w="9525" cap="flat" cmpd="sng">
            <a:solidFill>
              <a:schemeClr val="dk2"/>
            </a:solidFill>
            <a:prstDash val="solid"/>
            <a:round/>
            <a:headEnd type="none" w="med" len="med"/>
            <a:tailEnd type="triangle" w="med" len="med"/>
          </a:ln>
        </p:spPr>
      </p:cxnSp>
      <p:sp>
        <p:nvSpPr>
          <p:cNvPr id="34" name="Google Shape;145;p19">
            <a:extLst>
              <a:ext uri="{FF2B5EF4-FFF2-40B4-BE49-F238E27FC236}">
                <a16:creationId xmlns:a16="http://schemas.microsoft.com/office/drawing/2014/main" id="{AA0F13D8-CE2C-264C-BE55-8BBA4D7C7AF5}"/>
              </a:ext>
            </a:extLst>
          </p:cNvPr>
          <p:cNvSpPr txBox="1"/>
          <p:nvPr/>
        </p:nvSpPr>
        <p:spPr>
          <a:xfrm>
            <a:off x="3763025" y="2429850"/>
            <a:ext cx="14331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We are preparing your foods, thanks for ordering</a:t>
            </a:r>
            <a:endParaRPr sz="800">
              <a:solidFill>
                <a:srgbClr val="FF0000"/>
              </a:solidFill>
            </a:endParaRPr>
          </a:p>
        </p:txBody>
      </p:sp>
      <p:sp>
        <p:nvSpPr>
          <p:cNvPr id="35" name="Google Shape;146;p19">
            <a:extLst>
              <a:ext uri="{FF2B5EF4-FFF2-40B4-BE49-F238E27FC236}">
                <a16:creationId xmlns:a16="http://schemas.microsoft.com/office/drawing/2014/main" id="{4BFEEA26-DFB2-D541-9B3A-A435248F5C30}"/>
              </a:ext>
            </a:extLst>
          </p:cNvPr>
          <p:cNvSpPr txBox="1"/>
          <p:nvPr/>
        </p:nvSpPr>
        <p:spPr>
          <a:xfrm>
            <a:off x="1917325" y="2860900"/>
            <a:ext cx="985200" cy="2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rgbClr val="FF0000"/>
                </a:solidFill>
              </a:rPr>
              <a:t>Customer receipt</a:t>
            </a:r>
            <a:endParaRPr sz="800" dirty="0">
              <a:solidFill>
                <a:srgbClr val="FF0000"/>
              </a:solidFill>
            </a:endParaRPr>
          </a:p>
        </p:txBody>
      </p:sp>
      <p:sp>
        <p:nvSpPr>
          <p:cNvPr id="36" name="Google Shape;147;p19">
            <a:extLst>
              <a:ext uri="{FF2B5EF4-FFF2-40B4-BE49-F238E27FC236}">
                <a16:creationId xmlns:a16="http://schemas.microsoft.com/office/drawing/2014/main" id="{E8EA0A6D-DF4E-A141-9A4C-37A96F60B8C5}"/>
              </a:ext>
            </a:extLst>
          </p:cNvPr>
          <p:cNvSpPr txBox="1"/>
          <p:nvPr/>
        </p:nvSpPr>
        <p:spPr>
          <a:xfrm>
            <a:off x="3403650" y="3018688"/>
            <a:ext cx="789900" cy="17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Light up hue</a:t>
            </a:r>
            <a:endParaRPr sz="800">
              <a:solidFill>
                <a:srgbClr val="FF0000"/>
              </a:solidFill>
            </a:endParaRPr>
          </a:p>
        </p:txBody>
      </p:sp>
      <p:cxnSp>
        <p:nvCxnSpPr>
          <p:cNvPr id="37" name="Google Shape;148;p19">
            <a:extLst>
              <a:ext uri="{FF2B5EF4-FFF2-40B4-BE49-F238E27FC236}">
                <a16:creationId xmlns:a16="http://schemas.microsoft.com/office/drawing/2014/main" id="{C3C6FB0F-3730-AA48-97DC-0D0938963E9A}"/>
              </a:ext>
            </a:extLst>
          </p:cNvPr>
          <p:cNvCxnSpPr>
            <a:stCxn id="23" idx="1"/>
            <a:endCxn id="14" idx="1"/>
          </p:cNvCxnSpPr>
          <p:nvPr/>
        </p:nvCxnSpPr>
        <p:spPr>
          <a:xfrm rot="10800000" flipH="1">
            <a:off x="580059" y="2115814"/>
            <a:ext cx="71700" cy="1851600"/>
          </a:xfrm>
          <a:prstGeom prst="bentConnector3">
            <a:avLst>
              <a:gd name="adj1" fmla="val -332113"/>
            </a:avLst>
          </a:prstGeom>
          <a:noFill/>
          <a:ln w="9525" cap="flat" cmpd="sng">
            <a:solidFill>
              <a:schemeClr val="dk2"/>
            </a:solidFill>
            <a:prstDash val="solid"/>
            <a:round/>
            <a:headEnd type="none" w="med" len="med"/>
            <a:tailEnd type="stealth" w="med" len="med"/>
          </a:ln>
        </p:spPr>
      </p:cxnSp>
      <p:sp>
        <p:nvSpPr>
          <p:cNvPr id="38" name="Google Shape;149;p19">
            <a:extLst>
              <a:ext uri="{FF2B5EF4-FFF2-40B4-BE49-F238E27FC236}">
                <a16:creationId xmlns:a16="http://schemas.microsoft.com/office/drawing/2014/main" id="{2E1396B3-6568-FD41-88B7-A9BCA12D41E7}"/>
              </a:ext>
            </a:extLst>
          </p:cNvPr>
          <p:cNvSpPr txBox="1"/>
          <p:nvPr/>
        </p:nvSpPr>
        <p:spPr>
          <a:xfrm rot="5400000">
            <a:off x="81488" y="2893125"/>
            <a:ext cx="830700" cy="2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My receipt</a:t>
            </a:r>
            <a:endParaRPr sz="800">
              <a:solidFill>
                <a:srgbClr val="FF0000"/>
              </a:solidFill>
            </a:endParaRPr>
          </a:p>
        </p:txBody>
      </p:sp>
      <p:sp>
        <p:nvSpPr>
          <p:cNvPr id="39" name="Google Shape;150;p19">
            <a:extLst>
              <a:ext uri="{FF2B5EF4-FFF2-40B4-BE49-F238E27FC236}">
                <a16:creationId xmlns:a16="http://schemas.microsoft.com/office/drawing/2014/main" id="{3DD0F8AD-9A2A-6342-AAC0-1C098F57FF28}"/>
              </a:ext>
            </a:extLst>
          </p:cNvPr>
          <p:cNvSpPr/>
          <p:nvPr/>
        </p:nvSpPr>
        <p:spPr>
          <a:xfrm>
            <a:off x="205050" y="890350"/>
            <a:ext cx="3988500" cy="41445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1;p19">
            <a:extLst>
              <a:ext uri="{FF2B5EF4-FFF2-40B4-BE49-F238E27FC236}">
                <a16:creationId xmlns:a16="http://schemas.microsoft.com/office/drawing/2014/main" id="{1578E994-6E00-AF41-9452-156DDDA4CA93}"/>
              </a:ext>
            </a:extLst>
          </p:cNvPr>
          <p:cNvSpPr txBox="1"/>
          <p:nvPr/>
        </p:nvSpPr>
        <p:spPr>
          <a:xfrm>
            <a:off x="602650" y="1049350"/>
            <a:ext cx="836400" cy="2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i="1">
                <a:solidFill>
                  <a:schemeClr val="accent6"/>
                </a:solidFill>
              </a:rPr>
              <a:t>Room 101</a:t>
            </a:r>
            <a:endParaRPr sz="1000" b="1" i="1">
              <a:solidFill>
                <a:schemeClr val="accent6"/>
              </a:solidFill>
            </a:endParaRPr>
          </a:p>
        </p:txBody>
      </p:sp>
    </p:spTree>
    <p:extLst>
      <p:ext uri="{BB962C8B-B14F-4D97-AF65-F5344CB8AC3E}">
        <p14:creationId xmlns:p14="http://schemas.microsoft.com/office/powerpoint/2010/main" val="350742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7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a:xfrm>
            <a:off x="228600" y="840509"/>
            <a:ext cx="11688460" cy="5843980"/>
          </a:xfrm>
        </p:spPr>
        <p:txBody>
          <a:bodyPr>
            <a:normAutofit fontScale="92500" lnSpcReduction="20000"/>
          </a:bodyPr>
          <a:lstStyle/>
          <a:p>
            <a:r>
              <a:rPr lang="en-US" dirty="0" err="1"/>
              <a:t>IoT</a:t>
            </a:r>
            <a:r>
              <a:rPr lang="en-US" dirty="0"/>
              <a:t> applications may involve anywhere from short messages to continuous data streams, and short range communication (e.g., wearables) to communication over several kilometers (e.g., weather, agriculture); power constraints still exist </a:t>
            </a:r>
            <a:r>
              <a:rPr lang="en-US" dirty="0" err="1"/>
              <a:t>irrespecive</a:t>
            </a:r>
            <a:endParaRPr lang="en-US" dirty="0"/>
          </a:p>
          <a:p>
            <a:r>
              <a:rPr lang="en-US" dirty="0" err="1"/>
              <a:t>WiFi</a:t>
            </a:r>
            <a:r>
              <a:rPr lang="en-US" dirty="0"/>
              <a:t> provides low cost and ubiquitous deployment</a:t>
            </a:r>
          </a:p>
          <a:p>
            <a:r>
              <a:rPr lang="en-US" dirty="0"/>
              <a:t>Traditional </a:t>
            </a:r>
            <a:r>
              <a:rPr lang="en-US" dirty="0" err="1"/>
              <a:t>WiFi</a:t>
            </a:r>
            <a:r>
              <a:rPr lang="en-US" dirty="0"/>
              <a:t> (i.e., 802.11 a/b/g/n/ac) have high power consumption, smaller range, and is vulnerable to spectrum congestion</a:t>
            </a:r>
          </a:p>
          <a:p>
            <a:r>
              <a:rPr lang="en-US" dirty="0"/>
              <a:t>2 emerging IEEE standards: </a:t>
            </a:r>
            <a:r>
              <a:rPr lang="en-US" dirty="0" err="1"/>
              <a:t>WiFi</a:t>
            </a:r>
            <a:r>
              <a:rPr lang="en-US" dirty="0"/>
              <a:t> HaLow:802.11ah and </a:t>
            </a:r>
            <a:r>
              <a:rPr lang="en-US" dirty="0" err="1"/>
              <a:t>WiFi</a:t>
            </a:r>
            <a:r>
              <a:rPr lang="en-US" dirty="0"/>
              <a:t> HEW: 802.11 ax and ay</a:t>
            </a:r>
          </a:p>
          <a:p>
            <a:r>
              <a:rPr lang="en-US" dirty="0" err="1"/>
              <a:t>HaLow</a:t>
            </a:r>
            <a:r>
              <a:rPr lang="en-US" dirty="0"/>
              <a:t> uses 900 MHz ISM band to provide extended range (almost double that of traditional </a:t>
            </a:r>
            <a:r>
              <a:rPr lang="en-US" dirty="0" err="1"/>
              <a:t>WiFi</a:t>
            </a:r>
            <a:r>
              <a:rPr lang="en-US" dirty="0"/>
              <a:t>) at low power consumption; </a:t>
            </a:r>
          </a:p>
          <a:p>
            <a:pPr lvl="1"/>
            <a:r>
              <a:rPr lang="en-US" dirty="0"/>
              <a:t>Goal is to support applications like smart homes, connected cars, smart city, </a:t>
            </a:r>
            <a:r>
              <a:rPr lang="en-US" dirty="0" err="1"/>
              <a:t>etc</a:t>
            </a:r>
            <a:endParaRPr lang="en-US" dirty="0"/>
          </a:p>
          <a:p>
            <a:pPr lvl="1"/>
            <a:r>
              <a:rPr lang="en-US" dirty="0"/>
              <a:t>however it needs specialized access points and chip vendors are slow in bringing the technology to market</a:t>
            </a:r>
          </a:p>
          <a:p>
            <a:r>
              <a:rPr lang="en-US" dirty="0"/>
              <a:t>High Efficiency Wireless (HEW) operates in all band spectrums from 1 to 7 GHz with top speeds of 11Gbits/sec</a:t>
            </a:r>
          </a:p>
          <a:p>
            <a:pPr lvl="1"/>
            <a:r>
              <a:rPr lang="en-US" dirty="0" err="1"/>
              <a:t>WiFi</a:t>
            </a:r>
            <a:r>
              <a:rPr lang="en-US" dirty="0"/>
              <a:t> Alliance calls it </a:t>
            </a:r>
            <a:r>
              <a:rPr lang="en-US" dirty="0" err="1"/>
              <a:t>WiFi</a:t>
            </a:r>
            <a:r>
              <a:rPr lang="en-US" dirty="0"/>
              <a:t> 6 </a:t>
            </a:r>
          </a:p>
          <a:p>
            <a:pPr lvl="1"/>
            <a:r>
              <a:rPr lang="en-US" dirty="0"/>
              <a:t>Meant to operate with high performance despite many connected devices</a:t>
            </a:r>
          </a:p>
          <a:p>
            <a:pPr lvl="1"/>
            <a:r>
              <a:rPr lang="en-US" dirty="0"/>
              <a:t>Improved power efficiency</a:t>
            </a:r>
          </a:p>
          <a:p>
            <a:pPr lvl="1"/>
            <a:endParaRPr lang="en-US" dirty="0"/>
          </a:p>
          <a:p>
            <a:pPr marL="0" indent="0">
              <a:buNone/>
            </a:pPr>
            <a:endParaRPr lang="en-US" dirty="0"/>
          </a:p>
        </p:txBody>
      </p:sp>
      <p:sp>
        <p:nvSpPr>
          <p:cNvPr id="6" name="Title 1">
            <a:extLst>
              <a:ext uri="{FF2B5EF4-FFF2-40B4-BE49-F238E27FC236}">
                <a16:creationId xmlns:a16="http://schemas.microsoft.com/office/drawing/2014/main" id="{F0458112-5DB0-4CD3-B6CC-829849409F31}"/>
              </a:ext>
            </a:extLst>
          </p:cNvPr>
          <p:cNvSpPr>
            <a:spLocks noGrp="1"/>
          </p:cNvSpPr>
          <p:nvPr>
            <p:ph type="title"/>
          </p:nvPr>
        </p:nvSpPr>
        <p:spPr>
          <a:xfrm>
            <a:off x="228600" y="79479"/>
            <a:ext cx="10515600" cy="132556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a:t>
            </a:r>
            <a:r>
              <a:rPr lang="en-US" sz="3733" dirty="0" err="1">
                <a:solidFill>
                  <a:srgbClr val="FF0000"/>
                </a:solidFill>
                <a:latin typeface="Tahoma" pitchFamily="34" charset="0"/>
                <a:ea typeface="MS PGothic" pitchFamily="34" charset="-128"/>
                <a:cs typeface="Tahoma" pitchFamily="34" charset="0"/>
              </a:rPr>
              <a:t>Wifi</a:t>
            </a:r>
            <a:endParaRPr lang="en-US" sz="3733" dirty="0">
              <a:solidFill>
                <a:srgbClr val="FF0000"/>
              </a:solidFill>
              <a:latin typeface="Tahoma" pitchFamily="34" charset="0"/>
              <a:ea typeface="MS PGothic" pitchFamily="34" charset="-128"/>
              <a:cs typeface="Tahoma" pitchFamily="34" charset="0"/>
            </a:endParaRPr>
          </a:p>
        </p:txBody>
      </p:sp>
    </p:spTree>
    <p:extLst>
      <p:ext uri="{BB962C8B-B14F-4D97-AF65-F5344CB8AC3E}">
        <p14:creationId xmlns:p14="http://schemas.microsoft.com/office/powerpoint/2010/main" val="2362564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7" name="Google Shape;157;p20"/>
          <p:cNvPicPr preferRelativeResize="0"/>
          <p:nvPr/>
        </p:nvPicPr>
        <p:blipFill>
          <a:blip r:embed="rId3">
            <a:alphaModFix/>
          </a:blip>
          <a:stretch>
            <a:fillRect/>
          </a:stretch>
        </p:blipFill>
        <p:spPr>
          <a:xfrm>
            <a:off x="679927" y="1087125"/>
            <a:ext cx="10832145" cy="5613600"/>
          </a:xfrm>
          <a:prstGeom prst="rect">
            <a:avLst/>
          </a:prstGeom>
          <a:noFill/>
          <a:ln>
            <a:noFill/>
          </a:ln>
        </p:spPr>
      </p:pic>
      <p:sp>
        <p:nvSpPr>
          <p:cNvPr id="6" name="Title 1">
            <a:extLst>
              <a:ext uri="{FF2B5EF4-FFF2-40B4-BE49-F238E27FC236}">
                <a16:creationId xmlns:a16="http://schemas.microsoft.com/office/drawing/2014/main" id="{518AF25F-DCFB-6C45-A0A1-793A85B55D7C}"/>
              </a:ext>
            </a:extLst>
          </p:cNvPr>
          <p:cNvSpPr>
            <a:spLocks noGrp="1"/>
          </p:cNvSpPr>
          <p:nvPr>
            <p:ph type="title"/>
          </p:nvPr>
        </p:nvSpPr>
        <p:spPr>
          <a:xfrm>
            <a:off x="629908" y="157275"/>
            <a:ext cx="11386958" cy="1325563"/>
          </a:xfrm>
        </p:spPr>
        <p:txBody>
          <a:bodyPr>
            <a:normAutofit/>
          </a:bodyPr>
          <a:lstStyle/>
          <a:p>
            <a:pPr algn="ctr"/>
            <a:r>
              <a:rPr lang="en-US" sz="3733" dirty="0">
                <a:solidFill>
                  <a:srgbClr val="FF0000"/>
                </a:solidFill>
                <a:latin typeface="Tahoma" pitchFamily="34" charset="0"/>
                <a:ea typeface="MS PGothic" pitchFamily="34" charset="-128"/>
                <a:cs typeface="Tahoma" pitchFamily="34" charset="0"/>
              </a:rPr>
              <a:t>Smart Building – Room Service</a:t>
            </a:r>
          </a:p>
        </p:txBody>
      </p:sp>
    </p:spTree>
    <p:extLst>
      <p:ext uri="{BB962C8B-B14F-4D97-AF65-F5344CB8AC3E}">
        <p14:creationId xmlns:p14="http://schemas.microsoft.com/office/powerpoint/2010/main" val="38948805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Alexa Voice Service</a:t>
            </a:r>
            <a:endParaRPr sz="3733" dirty="0">
              <a:solidFill>
                <a:srgbClr val="FF0000"/>
              </a:solidFill>
              <a:latin typeface="Tahoma" pitchFamily="34" charset="0"/>
              <a:ea typeface="MS PGothic" pitchFamily="34" charset="-128"/>
              <a:cs typeface="Tahoma" pitchFamily="34" charset="0"/>
            </a:endParaRPr>
          </a:p>
        </p:txBody>
      </p:sp>
      <p:pic>
        <p:nvPicPr>
          <p:cNvPr id="185" name="Google Shape;185;p24"/>
          <p:cNvPicPr preferRelativeResize="0"/>
          <p:nvPr/>
        </p:nvPicPr>
        <p:blipFill>
          <a:blip r:embed="rId3">
            <a:alphaModFix/>
          </a:blip>
          <a:stretch>
            <a:fillRect/>
          </a:stretch>
        </p:blipFill>
        <p:spPr>
          <a:xfrm>
            <a:off x="3919200" y="1738155"/>
            <a:ext cx="8229600" cy="4054812"/>
          </a:xfrm>
          <a:prstGeom prst="rect">
            <a:avLst/>
          </a:prstGeom>
          <a:noFill/>
          <a:ln>
            <a:noFill/>
          </a:ln>
        </p:spPr>
      </p:pic>
      <p:sp>
        <p:nvSpPr>
          <p:cNvPr id="186" name="Google Shape;186;p24"/>
          <p:cNvSpPr txBox="1"/>
          <p:nvPr/>
        </p:nvSpPr>
        <p:spPr>
          <a:xfrm>
            <a:off x="434400" y="1268384"/>
            <a:ext cx="3484800" cy="4657600"/>
          </a:xfrm>
          <a:prstGeom prst="rect">
            <a:avLst/>
          </a:prstGeom>
          <a:noFill/>
          <a:ln>
            <a:noFill/>
          </a:ln>
        </p:spPr>
        <p:txBody>
          <a:bodyPr spcFirstLastPara="1" wrap="square" lIns="121900" tIns="121900" rIns="121900" bIns="121900" anchor="t" anchorCtr="0">
            <a:noAutofit/>
          </a:bodyPr>
          <a:lstStyle/>
          <a:p>
            <a:pPr marL="609585" indent="-457189">
              <a:spcBef>
                <a:spcPts val="747"/>
              </a:spcBef>
              <a:buClr>
                <a:schemeClr val="accent2"/>
              </a:buClr>
              <a:buSzPts val="1800"/>
              <a:buFont typeface="Noto Sans Symbols"/>
              <a:buAutoNum type="arabicPeriod"/>
            </a:pPr>
            <a:r>
              <a:rPr lang="en-GB" sz="2400">
                <a:solidFill>
                  <a:schemeClr val="dk1"/>
                </a:solidFill>
                <a:latin typeface="Tahoma"/>
                <a:ea typeface="Tahoma"/>
                <a:cs typeface="Tahoma"/>
                <a:sym typeface="Tahoma"/>
              </a:rPr>
              <a:t>Convert user’s voice input stream received from Echo to a json object.</a:t>
            </a:r>
            <a:endParaRPr sz="2400">
              <a:solidFill>
                <a:schemeClr val="dk1"/>
              </a:solidFill>
              <a:latin typeface="Tahoma"/>
              <a:ea typeface="Tahoma"/>
              <a:cs typeface="Tahoma"/>
              <a:sym typeface="Tahoma"/>
            </a:endParaRPr>
          </a:p>
          <a:p>
            <a:pPr marL="609585" indent="-457189">
              <a:spcBef>
                <a:spcPts val="1333"/>
              </a:spcBef>
              <a:spcAft>
                <a:spcPts val="1333"/>
              </a:spcAft>
              <a:buClr>
                <a:schemeClr val="accent2"/>
              </a:buClr>
              <a:buSzPts val="1800"/>
              <a:buFont typeface="Noto Sans Symbols"/>
              <a:buAutoNum type="arabicPeriod"/>
            </a:pPr>
            <a:r>
              <a:rPr lang="en-GB" sz="2400">
                <a:solidFill>
                  <a:schemeClr val="dk1"/>
                </a:solidFill>
                <a:latin typeface="Tahoma"/>
                <a:ea typeface="Tahoma"/>
                <a:cs typeface="Tahoma"/>
                <a:sym typeface="Tahoma"/>
              </a:rPr>
              <a:t>Convert Lambda’s json output, which is the response for user’s request, to a voice stream.</a:t>
            </a:r>
            <a:endParaRPr sz="2400"/>
          </a:p>
        </p:txBody>
      </p:sp>
    </p:spTree>
    <p:extLst>
      <p:ext uri="{BB962C8B-B14F-4D97-AF65-F5344CB8AC3E}">
        <p14:creationId xmlns:p14="http://schemas.microsoft.com/office/powerpoint/2010/main" val="29110325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Alexa Custom Skill</a:t>
            </a:r>
            <a:endParaRPr sz="3733" dirty="0">
              <a:solidFill>
                <a:srgbClr val="FF0000"/>
              </a:solidFill>
              <a:latin typeface="Tahoma" pitchFamily="34" charset="0"/>
              <a:ea typeface="MS PGothic" pitchFamily="34" charset="-128"/>
              <a:cs typeface="Tahoma" pitchFamily="34" charset="0"/>
            </a:endParaRPr>
          </a:p>
        </p:txBody>
      </p:sp>
      <p:pic>
        <p:nvPicPr>
          <p:cNvPr id="169" name="Google Shape;169;p22"/>
          <p:cNvPicPr preferRelativeResize="0"/>
          <p:nvPr/>
        </p:nvPicPr>
        <p:blipFill>
          <a:blip r:embed="rId3">
            <a:alphaModFix/>
          </a:blip>
          <a:stretch>
            <a:fillRect/>
          </a:stretch>
        </p:blipFill>
        <p:spPr>
          <a:xfrm>
            <a:off x="195534" y="1611051"/>
            <a:ext cx="4243767" cy="4243767"/>
          </a:xfrm>
          <a:prstGeom prst="rect">
            <a:avLst/>
          </a:prstGeom>
          <a:noFill/>
          <a:ln>
            <a:noFill/>
          </a:ln>
        </p:spPr>
      </p:pic>
      <p:pic>
        <p:nvPicPr>
          <p:cNvPr id="170" name="Google Shape;170;p22"/>
          <p:cNvPicPr preferRelativeResize="0"/>
          <p:nvPr/>
        </p:nvPicPr>
        <p:blipFill>
          <a:blip r:embed="rId4">
            <a:alphaModFix/>
          </a:blip>
          <a:stretch>
            <a:fillRect/>
          </a:stretch>
        </p:blipFill>
        <p:spPr>
          <a:xfrm>
            <a:off x="4835601" y="1859600"/>
            <a:ext cx="7150265" cy="3746701"/>
          </a:xfrm>
          <a:prstGeom prst="rect">
            <a:avLst/>
          </a:prstGeom>
          <a:noFill/>
          <a:ln>
            <a:noFill/>
          </a:ln>
        </p:spPr>
      </p:pic>
      <p:sp>
        <p:nvSpPr>
          <p:cNvPr id="171" name="Google Shape;171;p22"/>
          <p:cNvSpPr txBox="1"/>
          <p:nvPr/>
        </p:nvSpPr>
        <p:spPr>
          <a:xfrm>
            <a:off x="195533" y="1051600"/>
            <a:ext cx="4071200" cy="808000"/>
          </a:xfrm>
          <a:prstGeom prst="rect">
            <a:avLst/>
          </a:prstGeom>
          <a:noFill/>
          <a:ln>
            <a:noFill/>
          </a:ln>
        </p:spPr>
        <p:txBody>
          <a:bodyPr spcFirstLastPara="1" wrap="square" lIns="121900" tIns="121900" rIns="121900" bIns="121900" anchor="t" anchorCtr="0">
            <a:noAutofit/>
          </a:bodyPr>
          <a:lstStyle/>
          <a:p>
            <a:r>
              <a:rPr lang="en-GB" sz="2400"/>
              <a:t>Processing Procedures: </a:t>
            </a:r>
            <a:endParaRPr sz="2400"/>
          </a:p>
        </p:txBody>
      </p:sp>
      <p:sp>
        <p:nvSpPr>
          <p:cNvPr id="172" name="Google Shape;172;p22"/>
          <p:cNvSpPr txBox="1"/>
          <p:nvPr/>
        </p:nvSpPr>
        <p:spPr>
          <a:xfrm>
            <a:off x="4835600" y="1051600"/>
            <a:ext cx="4071200" cy="808000"/>
          </a:xfrm>
          <a:prstGeom prst="rect">
            <a:avLst/>
          </a:prstGeom>
          <a:noFill/>
          <a:ln>
            <a:noFill/>
          </a:ln>
        </p:spPr>
        <p:txBody>
          <a:bodyPr spcFirstLastPara="1" wrap="square" lIns="121900" tIns="121900" rIns="121900" bIns="121900" anchor="t" anchorCtr="0">
            <a:noAutofit/>
          </a:bodyPr>
          <a:lstStyle/>
          <a:p>
            <a:r>
              <a:rPr lang="en-GB" sz="2400"/>
              <a:t>Define Alexa Custom Skill: </a:t>
            </a:r>
            <a:endParaRPr sz="2400"/>
          </a:p>
        </p:txBody>
      </p:sp>
    </p:spTree>
    <p:extLst>
      <p:ext uri="{BB962C8B-B14F-4D97-AF65-F5344CB8AC3E}">
        <p14:creationId xmlns:p14="http://schemas.microsoft.com/office/powerpoint/2010/main" val="9645191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Alexa Custom Skill(2/2)</a:t>
            </a:r>
            <a:endParaRPr sz="3733" dirty="0">
              <a:solidFill>
                <a:srgbClr val="FF0000"/>
              </a:solidFill>
              <a:latin typeface="Tahoma" pitchFamily="34" charset="0"/>
              <a:ea typeface="MS PGothic" pitchFamily="34" charset="-128"/>
              <a:cs typeface="Tahoma" pitchFamily="34" charset="0"/>
            </a:endParaRPr>
          </a:p>
        </p:txBody>
      </p:sp>
      <p:sp>
        <p:nvSpPr>
          <p:cNvPr id="178" name="Google Shape;178;p23"/>
          <p:cNvSpPr txBox="1">
            <a:spLocks noGrp="1"/>
          </p:cNvSpPr>
          <p:nvPr>
            <p:ph type="body" idx="1"/>
          </p:nvPr>
        </p:nvSpPr>
        <p:spPr>
          <a:xfrm>
            <a:off x="609600" y="1600200"/>
            <a:ext cx="5384800" cy="4526000"/>
          </a:xfrm>
          <a:prstGeom prst="rect">
            <a:avLst/>
          </a:prstGeom>
        </p:spPr>
        <p:txBody>
          <a:bodyPr spcFirstLastPara="1" vert="horz" wrap="square" lIns="121900" tIns="60933" rIns="121900" bIns="60933" rtlCol="0" anchor="t" anchorCtr="0">
            <a:noAutofit/>
          </a:bodyPr>
          <a:lstStyle/>
          <a:p>
            <a:pPr marL="0" indent="0">
              <a:spcBef>
                <a:spcPts val="0"/>
              </a:spcBef>
              <a:buNone/>
            </a:pPr>
            <a:r>
              <a:rPr lang="en-GB" sz="2400">
                <a:solidFill>
                  <a:srgbClr val="000000"/>
                </a:solidFill>
                <a:latin typeface="Arial"/>
                <a:ea typeface="Arial"/>
                <a:cs typeface="Arial"/>
                <a:sym typeface="Arial"/>
              </a:rPr>
              <a:t>Key Notions in Alexa Custom Skill</a:t>
            </a:r>
            <a:endParaRPr sz="2133" b="1">
              <a:latin typeface="Arial"/>
              <a:ea typeface="Arial"/>
              <a:cs typeface="Arial"/>
              <a:sym typeface="Arial"/>
            </a:endParaRPr>
          </a:p>
          <a:p>
            <a:pPr marL="609585" indent="-406390">
              <a:spcBef>
                <a:spcPts val="1333"/>
              </a:spcBef>
              <a:buSzPts val="1200"/>
              <a:buFont typeface="Arial"/>
              <a:buChar char="▪"/>
            </a:pPr>
            <a:r>
              <a:rPr lang="en-GB" sz="1600">
                <a:latin typeface="Arial"/>
                <a:ea typeface="Arial"/>
                <a:cs typeface="Arial"/>
                <a:sym typeface="Arial"/>
              </a:rPr>
              <a:t>Invocation Name: Few words for invoking your skill, like  “Alexa” is the default invocation name.</a:t>
            </a:r>
            <a:endParaRPr sz="1600">
              <a:latin typeface="Arial"/>
              <a:ea typeface="Arial"/>
              <a:cs typeface="Arial"/>
              <a:sym typeface="Arial"/>
            </a:endParaRPr>
          </a:p>
          <a:p>
            <a:pPr marL="609585" indent="-406390">
              <a:spcBef>
                <a:spcPts val="0"/>
              </a:spcBef>
              <a:buSzPts val="1200"/>
              <a:buFont typeface="Arial"/>
              <a:buChar char="▪"/>
            </a:pPr>
            <a:r>
              <a:rPr lang="en-GB" sz="1600">
                <a:latin typeface="Arial"/>
                <a:ea typeface="Arial"/>
                <a:cs typeface="Arial"/>
                <a:sym typeface="Arial"/>
              </a:rPr>
              <a:t>Intents: similar to an event, such as “clean room”, “order foods”, etc.</a:t>
            </a:r>
            <a:endParaRPr sz="1600">
              <a:latin typeface="Arial"/>
              <a:ea typeface="Arial"/>
              <a:cs typeface="Arial"/>
              <a:sym typeface="Arial"/>
            </a:endParaRPr>
          </a:p>
          <a:p>
            <a:pPr marL="609585" indent="-406390">
              <a:spcBef>
                <a:spcPts val="0"/>
              </a:spcBef>
              <a:buSzPts val="1200"/>
              <a:buFont typeface="Arial"/>
              <a:buChar char="▪"/>
            </a:pPr>
            <a:r>
              <a:rPr lang="en-GB" sz="1600">
                <a:latin typeface="Arial"/>
                <a:ea typeface="Arial"/>
                <a:cs typeface="Arial"/>
                <a:sym typeface="Arial"/>
              </a:rPr>
              <a:t>Slots: components of an events, for example, in a “order foods” event, user always need to provide “food name”, “room id”, etc, these components are defined as slots in Alexa.</a:t>
            </a:r>
            <a:endParaRPr sz="1600">
              <a:latin typeface="Arial"/>
              <a:ea typeface="Arial"/>
              <a:cs typeface="Arial"/>
              <a:sym typeface="Arial"/>
            </a:endParaRPr>
          </a:p>
          <a:p>
            <a:pPr marL="609585" indent="-406390">
              <a:spcBef>
                <a:spcPts val="0"/>
              </a:spcBef>
              <a:buSzPts val="1200"/>
              <a:buFont typeface="Arial"/>
              <a:buChar char="▪"/>
            </a:pPr>
            <a:r>
              <a:rPr lang="en-GB" sz="1600">
                <a:latin typeface="Arial"/>
                <a:ea typeface="Arial"/>
                <a:cs typeface="Arial"/>
                <a:sym typeface="Arial"/>
              </a:rPr>
              <a:t>Sample Utterance: a developer defined request format for submitting users’ voice commands. Such as, “Alexa, order a small pizza for room 101”, or you can say “Alexa, room 101 needs a small pizza” Not only request, developers also can define how does Alexa respond them. It’s also sample utterance.</a:t>
            </a:r>
            <a:endParaRPr sz="1600">
              <a:latin typeface="Arial"/>
              <a:ea typeface="Arial"/>
              <a:cs typeface="Arial"/>
              <a:sym typeface="Arial"/>
            </a:endParaRPr>
          </a:p>
          <a:p>
            <a:pPr marL="609585" indent="-406390">
              <a:spcBef>
                <a:spcPts val="0"/>
              </a:spcBef>
              <a:buSzPts val="1200"/>
              <a:buFont typeface="Arial"/>
              <a:buChar char="▪"/>
            </a:pPr>
            <a:r>
              <a:rPr lang="en-GB" sz="1600">
                <a:latin typeface="Arial"/>
                <a:ea typeface="Arial"/>
                <a:cs typeface="Arial"/>
                <a:sym typeface="Arial"/>
              </a:rPr>
              <a:t>Endpoint: a platform to handle skill requests, such as AWS Lambda.</a:t>
            </a:r>
            <a:endParaRPr sz="1600"/>
          </a:p>
        </p:txBody>
      </p:sp>
      <p:pic>
        <p:nvPicPr>
          <p:cNvPr id="179" name="Google Shape;179;p23"/>
          <p:cNvPicPr preferRelativeResize="0"/>
          <p:nvPr/>
        </p:nvPicPr>
        <p:blipFill>
          <a:blip r:embed="rId3">
            <a:alphaModFix/>
          </a:blip>
          <a:stretch>
            <a:fillRect/>
          </a:stretch>
        </p:blipFill>
        <p:spPr>
          <a:xfrm>
            <a:off x="6197601" y="1041200"/>
            <a:ext cx="5670881" cy="5613600"/>
          </a:xfrm>
          <a:prstGeom prst="rect">
            <a:avLst/>
          </a:prstGeom>
          <a:noFill/>
          <a:ln>
            <a:noFill/>
          </a:ln>
        </p:spPr>
      </p:pic>
    </p:spTree>
    <p:extLst>
      <p:ext uri="{BB962C8B-B14F-4D97-AF65-F5344CB8AC3E}">
        <p14:creationId xmlns:p14="http://schemas.microsoft.com/office/powerpoint/2010/main" val="708209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AWS Lambda</a:t>
            </a:r>
            <a:endParaRPr sz="3733" dirty="0">
              <a:solidFill>
                <a:srgbClr val="FF0000"/>
              </a:solidFill>
              <a:latin typeface="Tahoma" pitchFamily="34" charset="0"/>
              <a:ea typeface="MS PGothic" pitchFamily="34" charset="-128"/>
              <a:cs typeface="Tahoma" pitchFamily="34" charset="0"/>
            </a:endParaRPr>
          </a:p>
        </p:txBody>
      </p:sp>
      <p:sp>
        <p:nvSpPr>
          <p:cNvPr id="192" name="Google Shape;192;p25"/>
          <p:cNvSpPr txBox="1">
            <a:spLocks noGrp="1"/>
          </p:cNvSpPr>
          <p:nvPr>
            <p:ph type="body" idx="1"/>
          </p:nvPr>
        </p:nvSpPr>
        <p:spPr>
          <a:xfrm>
            <a:off x="609600" y="1600200"/>
            <a:ext cx="10972800" cy="5075200"/>
          </a:xfrm>
          <a:prstGeom prst="rect">
            <a:avLst/>
          </a:prstGeom>
        </p:spPr>
        <p:txBody>
          <a:bodyPr spcFirstLastPara="1" vert="horz" wrap="square" lIns="121900" tIns="60933" rIns="121900" bIns="60933" rtlCol="0" anchor="t" anchorCtr="0">
            <a:noAutofit/>
          </a:bodyPr>
          <a:lstStyle/>
          <a:p>
            <a:pPr marL="0" indent="0">
              <a:spcBef>
                <a:spcPts val="747"/>
              </a:spcBef>
              <a:buNone/>
            </a:pPr>
            <a:r>
              <a:rPr lang="en-GB" sz="1867" b="1" dirty="0"/>
              <a:t>AWS Lambda </a:t>
            </a:r>
            <a:r>
              <a:rPr lang="en-GB" sz="1867" dirty="0"/>
              <a:t>is an event-driven, serverless computing platform provided by Amazon as a part of the Amazon Web S</a:t>
            </a:r>
            <a:r>
              <a:rPr lang="en-GB" sz="1867" dirty="0">
                <a:uFill>
                  <a:noFill/>
                </a:uFill>
                <a:hlinkClick r:id="rId3"/>
              </a:rPr>
              <a:t>ervices</a:t>
            </a:r>
            <a:r>
              <a:rPr lang="en-GB" sz="1867" dirty="0"/>
              <a:t>. It is a computing service that runs code in response to events and automatically manages the computing resources required by that code.</a:t>
            </a:r>
            <a:endParaRPr sz="1867" dirty="0"/>
          </a:p>
          <a:p>
            <a:pPr marL="0" indent="0">
              <a:spcBef>
                <a:spcPts val="1333"/>
              </a:spcBef>
              <a:buNone/>
            </a:pPr>
            <a:r>
              <a:rPr lang="en-GB" sz="1867" dirty="0"/>
              <a:t>Two features:</a:t>
            </a:r>
            <a:endParaRPr sz="1867" dirty="0"/>
          </a:p>
          <a:p>
            <a:pPr marL="609585" indent="-423323">
              <a:spcBef>
                <a:spcPts val="1333"/>
              </a:spcBef>
              <a:buClr>
                <a:schemeClr val="accent2"/>
              </a:buClr>
              <a:buSzPts val="1400"/>
              <a:buAutoNum type="arabicPeriod"/>
            </a:pPr>
            <a:r>
              <a:rPr lang="en-GB" sz="1867" dirty="0"/>
              <a:t>Event-driven: the flow of program is determined by events such as user’s action, in our case, user’s action is their voice input</a:t>
            </a:r>
            <a:endParaRPr sz="1867" dirty="0"/>
          </a:p>
          <a:p>
            <a:pPr marL="609585" indent="-423323">
              <a:spcBef>
                <a:spcPts val="1333"/>
              </a:spcBef>
              <a:buClr>
                <a:schemeClr val="accent2"/>
              </a:buClr>
              <a:buSzPts val="1400"/>
              <a:buAutoNum type="arabicPeriod"/>
            </a:pPr>
            <a:r>
              <a:rPr lang="en-GB" sz="1867" dirty="0"/>
              <a:t>Serverless computing: it does not need a server. It means servers are managed by cloud provider like AWS, Azure, </a:t>
            </a:r>
            <a:r>
              <a:rPr lang="en-GB" sz="1867" dirty="0" err="1"/>
              <a:t>AliCloud</a:t>
            </a:r>
            <a:r>
              <a:rPr lang="en-GB" sz="1867" dirty="0"/>
              <a:t>, etc. Developers don’t need to manage the server by themselves and resources are dynamically allocated by cloud provider.</a:t>
            </a:r>
            <a:endParaRPr sz="1867" dirty="0"/>
          </a:p>
          <a:p>
            <a:pPr marL="1219170" lvl="1" indent="-423323">
              <a:spcBef>
                <a:spcPts val="1333"/>
              </a:spcBef>
              <a:buClr>
                <a:schemeClr val="hlink"/>
              </a:buClr>
              <a:buSzPts val="1400"/>
              <a:buAutoNum type="alphaLcPeriod"/>
            </a:pPr>
            <a:r>
              <a:rPr lang="en-GB" sz="1867" dirty="0"/>
              <a:t>Servers are short-lived and get created on-demand.</a:t>
            </a:r>
            <a:endParaRPr sz="1867" dirty="0"/>
          </a:p>
          <a:p>
            <a:pPr marL="1219170" lvl="1" indent="-423323">
              <a:spcBef>
                <a:spcPts val="1333"/>
              </a:spcBef>
              <a:spcAft>
                <a:spcPts val="1333"/>
              </a:spcAft>
              <a:buClr>
                <a:schemeClr val="hlink"/>
              </a:buClr>
              <a:buSzPts val="1400"/>
              <a:buAutoNum type="alphaLcPeriod"/>
            </a:pPr>
            <a:r>
              <a:rPr lang="en-GB" sz="1867" dirty="0"/>
              <a:t>AWS uses it to consolidate idle physical resources.</a:t>
            </a:r>
            <a:endParaRPr sz="1867" dirty="0"/>
          </a:p>
        </p:txBody>
      </p:sp>
    </p:spTree>
    <p:extLst>
      <p:ext uri="{BB962C8B-B14F-4D97-AF65-F5344CB8AC3E}">
        <p14:creationId xmlns:p14="http://schemas.microsoft.com/office/powerpoint/2010/main" val="866001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DynamoDB</a:t>
            </a:r>
            <a:endParaRPr sz="3733" dirty="0">
              <a:solidFill>
                <a:srgbClr val="FF0000"/>
              </a:solidFill>
              <a:latin typeface="Tahoma" pitchFamily="34" charset="0"/>
              <a:ea typeface="MS PGothic" pitchFamily="34" charset="-128"/>
              <a:cs typeface="Tahoma" pitchFamily="34" charset="0"/>
            </a:endParaRPr>
          </a:p>
        </p:txBody>
      </p:sp>
      <p:sp>
        <p:nvSpPr>
          <p:cNvPr id="229" name="Google Shape;229;p30"/>
          <p:cNvSpPr txBox="1">
            <a:spLocks noGrp="1"/>
          </p:cNvSpPr>
          <p:nvPr>
            <p:ph type="body" idx="1"/>
          </p:nvPr>
        </p:nvSpPr>
        <p:spPr>
          <a:xfrm>
            <a:off x="609600" y="1600200"/>
            <a:ext cx="10972800" cy="916000"/>
          </a:xfrm>
          <a:prstGeom prst="rect">
            <a:avLst/>
          </a:prstGeom>
        </p:spPr>
        <p:txBody>
          <a:bodyPr spcFirstLastPara="1" vert="horz" wrap="square" lIns="121900" tIns="60933" rIns="121900" bIns="60933" rtlCol="0" anchor="t" anchorCtr="0">
            <a:noAutofit/>
          </a:bodyPr>
          <a:lstStyle/>
          <a:p>
            <a:pPr marL="0" indent="0">
              <a:spcBef>
                <a:spcPts val="747"/>
              </a:spcBef>
              <a:buNone/>
            </a:pPr>
            <a:r>
              <a:rPr lang="en-GB" sz="1867" b="1">
                <a:solidFill>
                  <a:srgbClr val="232F3E"/>
                </a:solidFill>
                <a:latin typeface="Arial"/>
                <a:ea typeface="Arial"/>
                <a:cs typeface="Arial"/>
                <a:sym typeface="Arial"/>
              </a:rPr>
              <a:t>Amazon DynamoDB</a:t>
            </a:r>
            <a:r>
              <a:rPr lang="en-GB" sz="1867">
                <a:solidFill>
                  <a:srgbClr val="232F3E"/>
                </a:solidFill>
                <a:latin typeface="Arial"/>
                <a:ea typeface="Arial"/>
                <a:cs typeface="Arial"/>
                <a:sym typeface="Arial"/>
              </a:rPr>
              <a:t> is a key-value and document NoSQL database that delivers single-digit millisecond performance at any scale.</a:t>
            </a:r>
            <a:endParaRPr sz="1867"/>
          </a:p>
        </p:txBody>
      </p:sp>
      <p:pic>
        <p:nvPicPr>
          <p:cNvPr id="230" name="Google Shape;230;p30"/>
          <p:cNvPicPr preferRelativeResize="0"/>
          <p:nvPr/>
        </p:nvPicPr>
        <p:blipFill>
          <a:blip r:embed="rId3">
            <a:alphaModFix/>
          </a:blip>
          <a:stretch>
            <a:fillRect/>
          </a:stretch>
        </p:blipFill>
        <p:spPr>
          <a:xfrm>
            <a:off x="755334" y="2516200"/>
            <a:ext cx="8229599" cy="4176637"/>
          </a:xfrm>
          <a:prstGeom prst="rect">
            <a:avLst/>
          </a:prstGeom>
          <a:noFill/>
          <a:ln>
            <a:noFill/>
          </a:ln>
        </p:spPr>
      </p:pic>
    </p:spTree>
    <p:extLst>
      <p:ext uri="{BB962C8B-B14F-4D97-AF65-F5344CB8AC3E}">
        <p14:creationId xmlns:p14="http://schemas.microsoft.com/office/powerpoint/2010/main" val="3945747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a:xfrm>
            <a:off x="449283" y="1496415"/>
            <a:ext cx="11386958" cy="5003346"/>
          </a:xfrm>
        </p:spPr>
        <p:txBody>
          <a:bodyPr>
            <a:normAutofit fontScale="92500" lnSpcReduction="10000"/>
          </a:bodyPr>
          <a:lstStyle/>
          <a:p>
            <a:r>
              <a:rPr lang="en-US" dirty="0"/>
              <a:t>Based on the IEEE 802.15.4 specification for personal area networks</a:t>
            </a:r>
          </a:p>
          <a:p>
            <a:r>
              <a:rPr lang="en-US" dirty="0"/>
              <a:t>Low cost, low power wireless mesh network standard</a:t>
            </a:r>
          </a:p>
          <a:p>
            <a:r>
              <a:rPr lang="en-US" dirty="0"/>
              <a:t>Operates in the ISM band, usually at 2.4 GHz with data rates up to 250 kilobits/sec</a:t>
            </a:r>
          </a:p>
          <a:p>
            <a:r>
              <a:rPr lang="en-US" dirty="0"/>
              <a:t>Intended to be simpler and less expensive that Bluetooth</a:t>
            </a:r>
          </a:p>
          <a:p>
            <a:r>
              <a:rPr lang="en-US" dirty="0"/>
              <a:t>10 to 100 meters line-of-sight communication range</a:t>
            </a:r>
          </a:p>
          <a:p>
            <a:r>
              <a:rPr lang="en-US" dirty="0"/>
              <a:t>Battery life must be at least 2 years to be certified as ZigBee</a:t>
            </a:r>
          </a:p>
          <a:p>
            <a:r>
              <a:rPr lang="en-US" dirty="0"/>
              <a:t>Not suitable for nodes with high mobility</a:t>
            </a:r>
          </a:p>
          <a:p>
            <a:r>
              <a:rPr lang="en-US" dirty="0"/>
              <a:t>Application areas are numerous</a:t>
            </a:r>
          </a:p>
          <a:p>
            <a:pPr lvl="1"/>
            <a:r>
              <a:rPr lang="en-US" dirty="0"/>
              <a:t>Home automation, industrial control, medical data collection, smoke/fire alarms, remote microphone control, building automation, etc.</a:t>
            </a:r>
          </a:p>
          <a:p>
            <a:pPr lvl="1"/>
            <a:r>
              <a:rPr lang="en-US" dirty="0"/>
              <a:t>Application profiles per application area</a:t>
            </a:r>
          </a:p>
          <a:p>
            <a:pPr lvl="1"/>
            <a:endParaRPr lang="en-US" dirty="0"/>
          </a:p>
          <a:p>
            <a:pPr marL="0" indent="0">
              <a:buNone/>
            </a:pPr>
            <a:endParaRPr lang="en-US" dirty="0"/>
          </a:p>
        </p:txBody>
      </p:sp>
      <p:sp>
        <p:nvSpPr>
          <p:cNvPr id="6" name="Title 1">
            <a:extLst>
              <a:ext uri="{FF2B5EF4-FFF2-40B4-BE49-F238E27FC236}">
                <a16:creationId xmlns:a16="http://schemas.microsoft.com/office/drawing/2014/main" id="{F0458112-5DB0-4CD3-B6CC-829849409F31}"/>
              </a:ext>
            </a:extLst>
          </p:cNvPr>
          <p:cNvSpPr>
            <a:spLocks noGrp="1"/>
          </p:cNvSpPr>
          <p:nvPr>
            <p:ph type="title"/>
          </p:nvPr>
        </p:nvSpPr>
        <p:spPr>
          <a:xfrm>
            <a:off x="228600" y="79479"/>
            <a:ext cx="10515600" cy="132556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ZigBee</a:t>
            </a:r>
          </a:p>
        </p:txBody>
      </p:sp>
      <p:sp>
        <p:nvSpPr>
          <p:cNvPr id="7" name="Rectangle 6"/>
          <p:cNvSpPr/>
          <p:nvPr/>
        </p:nvSpPr>
        <p:spPr>
          <a:xfrm>
            <a:off x="9824974" y="6315095"/>
            <a:ext cx="1838452" cy="369332"/>
          </a:xfrm>
          <a:prstGeom prst="rect">
            <a:avLst/>
          </a:prstGeom>
        </p:spPr>
        <p:txBody>
          <a:bodyPr wrap="none">
            <a:spAutoFit/>
          </a:bodyPr>
          <a:lstStyle/>
          <a:p>
            <a:r>
              <a:rPr lang="en-US" dirty="0"/>
              <a:t>(</a:t>
            </a:r>
            <a:r>
              <a:rPr lang="en-US" dirty="0">
                <a:hlinkClick r:id="rId2"/>
              </a:rPr>
              <a:t>www.zigbee.org</a:t>
            </a:r>
            <a:r>
              <a:rPr lang="en-US" dirty="0"/>
              <a:t>)</a:t>
            </a:r>
          </a:p>
        </p:txBody>
      </p:sp>
    </p:spTree>
    <p:extLst>
      <p:ext uri="{BB962C8B-B14F-4D97-AF65-F5344CB8AC3E}">
        <p14:creationId xmlns:p14="http://schemas.microsoft.com/office/powerpoint/2010/main" val="628925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lnSpcReduction="10000"/>
          </a:bodyPr>
          <a:lstStyle/>
          <a:p>
            <a:r>
              <a:rPr lang="en-US" dirty="0"/>
              <a:t>Long Range Wide Area Networks (</a:t>
            </a:r>
            <a:r>
              <a:rPr lang="en-US" dirty="0" err="1"/>
              <a:t>LoRaWAN</a:t>
            </a:r>
            <a:r>
              <a:rPr lang="en-US" dirty="0"/>
              <a:t>) is a low power wide area wireless networking meant to connect IoT devices over networks of multiple different scales providing bi-directional communications</a:t>
            </a:r>
          </a:p>
          <a:p>
            <a:r>
              <a:rPr lang="en-US" dirty="0"/>
              <a:t>Typically deployed in “star of stars” topology where gateways relay messages between end devices and a centralized server</a:t>
            </a:r>
          </a:p>
          <a:p>
            <a:r>
              <a:rPr lang="en-US" dirty="0"/>
              <a:t>Gateways convert radio frequency packets into IP packets and vice versa</a:t>
            </a:r>
          </a:p>
          <a:p>
            <a:r>
              <a:rPr lang="en-US" dirty="0" err="1"/>
              <a:t>LoRa</a:t>
            </a:r>
            <a:r>
              <a:rPr lang="en-US" dirty="0"/>
              <a:t> is the long range physical layer that enable single hop link between end devices and gateways</a:t>
            </a:r>
          </a:p>
          <a:p>
            <a:pPr lvl="1"/>
            <a:r>
              <a:rPr lang="en-US" dirty="0"/>
              <a:t>Proprietary physical layer, however, an alliance exists</a:t>
            </a:r>
          </a:p>
          <a:p>
            <a:r>
              <a:rPr lang="en-US" dirty="0" err="1"/>
              <a:t>LoRaWAN</a:t>
            </a:r>
            <a:r>
              <a:rPr lang="en-US" dirty="0"/>
              <a:t> provides media access and network layer protocols above </a:t>
            </a:r>
            <a:r>
              <a:rPr lang="en-US" dirty="0" err="1"/>
              <a:t>LoRa</a:t>
            </a:r>
            <a:endParaRPr lang="en-US" dirty="0"/>
          </a:p>
          <a:p>
            <a:r>
              <a:rPr lang="en-US" dirty="0"/>
              <a:t>Communication range over 10 kms, however, at smaller data rates (50 kbps)</a:t>
            </a:r>
          </a:p>
          <a:p>
            <a:r>
              <a:rPr lang="en-US" dirty="0"/>
              <a:t>Not useful for building real-time applications</a:t>
            </a:r>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a:t>
            </a:r>
            <a:r>
              <a:rPr lang="en-US" sz="3733" dirty="0" err="1">
                <a:solidFill>
                  <a:srgbClr val="FF0000"/>
                </a:solidFill>
                <a:latin typeface="Tahoma" pitchFamily="34" charset="0"/>
                <a:ea typeface="MS PGothic" pitchFamily="34" charset="-128"/>
                <a:cs typeface="Tahoma" pitchFamily="34" charset="0"/>
              </a:rPr>
              <a:t>LoRaWAN</a:t>
            </a:r>
            <a:endParaRPr lang="en-US" sz="3733" dirty="0">
              <a:solidFill>
                <a:srgbClr val="FF0000"/>
              </a:solidFill>
              <a:latin typeface="Tahoma" pitchFamily="34" charset="0"/>
              <a:ea typeface="MS PGothic" pitchFamily="34" charset="-128"/>
              <a:cs typeface="Tahoma" pitchFamily="34" charset="0"/>
            </a:endParaRPr>
          </a:p>
        </p:txBody>
      </p:sp>
      <p:sp>
        <p:nvSpPr>
          <p:cNvPr id="7" name="Rectangle 6"/>
          <p:cNvSpPr/>
          <p:nvPr/>
        </p:nvSpPr>
        <p:spPr>
          <a:xfrm>
            <a:off x="7965245" y="6250503"/>
            <a:ext cx="3890745" cy="369332"/>
          </a:xfrm>
          <a:prstGeom prst="rect">
            <a:avLst/>
          </a:prstGeom>
        </p:spPr>
        <p:txBody>
          <a:bodyPr wrap="none">
            <a:spAutoFit/>
          </a:bodyPr>
          <a:lstStyle/>
          <a:p>
            <a:r>
              <a:rPr lang="en-US" dirty="0">
                <a:hlinkClick r:id="rId2"/>
              </a:rPr>
              <a:t>https://lora-alliance.org/about-lorawan</a:t>
            </a:r>
            <a:endParaRPr lang="en-US" dirty="0"/>
          </a:p>
        </p:txBody>
      </p:sp>
    </p:spTree>
    <p:extLst>
      <p:ext uri="{BB962C8B-B14F-4D97-AF65-F5344CB8AC3E}">
        <p14:creationId xmlns:p14="http://schemas.microsoft.com/office/powerpoint/2010/main" val="295479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a:bodyPr>
          <a:lstStyle/>
          <a:p>
            <a:r>
              <a:rPr lang="en-US" dirty="0"/>
              <a:t>Low Power Wide Area Network (LPWAN) </a:t>
            </a:r>
          </a:p>
          <a:p>
            <a:r>
              <a:rPr lang="en-US" dirty="0"/>
              <a:t>Sensor Networks over Whitespaces (SNOW)</a:t>
            </a:r>
          </a:p>
          <a:p>
            <a:r>
              <a:rPr lang="en-US" dirty="0"/>
              <a:t>LPWAN offers low power, long range, low cost connectivity for IoT devices which can be realized in various kinds of physical layers</a:t>
            </a:r>
          </a:p>
          <a:p>
            <a:r>
              <a:rPr lang="en-US" dirty="0"/>
              <a:t>SNOW is a LPWAN technology borne out of academic research that exploits the unused spectrum of TV channels – the so called whitespaces – for long range, low power communication</a:t>
            </a:r>
          </a:p>
          <a:p>
            <a:r>
              <a:rPr lang="en-US" dirty="0"/>
              <a:t>ISM bands are often crowded while whitespaces are not, and in fact offer a wider spectrum</a:t>
            </a:r>
          </a:p>
          <a:p>
            <a:r>
              <a:rPr lang="en-US" dirty="0"/>
              <a:t>Practical deployment described in </a:t>
            </a:r>
            <a:r>
              <a:rPr lang="en-US" dirty="0">
                <a:hlinkClick r:id="rId2"/>
              </a:rPr>
              <a:t>http://www.cs.wayne.edu/saifullah/iotdi19.pdf</a:t>
            </a:r>
            <a:endParaRPr lang="en-US" dirty="0"/>
          </a:p>
          <a:p>
            <a:pPr lvl="1"/>
            <a:endParaRPr lang="en-US" dirty="0"/>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LPWAN/SNOW</a:t>
            </a:r>
          </a:p>
        </p:txBody>
      </p:sp>
    </p:spTree>
    <p:extLst>
      <p:ext uri="{BB962C8B-B14F-4D97-AF65-F5344CB8AC3E}">
        <p14:creationId xmlns:p14="http://schemas.microsoft.com/office/powerpoint/2010/main" val="2348904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E94050D1DCC0043B8382BCEB9AB0833" ma:contentTypeVersion="13" ma:contentTypeDescription="Create a new document." ma:contentTypeScope="" ma:versionID="9a784d74c8596f4940c30dbae16be880">
  <xsd:schema xmlns:xsd="http://www.w3.org/2001/XMLSchema" xmlns:xs="http://www.w3.org/2001/XMLSchema" xmlns:p="http://schemas.microsoft.com/office/2006/metadata/properties" xmlns:ns3="7074b369-5a24-4eb6-bc97-fb6d6fb35916" xmlns:ns4="f041c632-fa8a-4bd0-baf1-a1454430b0eb" targetNamespace="http://schemas.microsoft.com/office/2006/metadata/properties" ma:root="true" ma:fieldsID="87adb9cce8d2f62ab938697d245c2e2b" ns3:_="" ns4:_="">
    <xsd:import namespace="7074b369-5a24-4eb6-bc97-fb6d6fb35916"/>
    <xsd:import namespace="f041c632-fa8a-4bd0-baf1-a1454430b0e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74b369-5a24-4eb6-bc97-fb6d6fb359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041c632-fa8a-4bd0-baf1-a1454430b0e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490C033-952E-4F36-B30D-937B5132086F}">
  <ds:schemaRefs>
    <ds:schemaRef ds:uri="http://schemas.microsoft.com/sharepoint/v3/contenttype/forms"/>
  </ds:schemaRefs>
</ds:datastoreItem>
</file>

<file path=customXml/itemProps2.xml><?xml version="1.0" encoding="utf-8"?>
<ds:datastoreItem xmlns:ds="http://schemas.openxmlformats.org/officeDocument/2006/customXml" ds:itemID="{A8E2E4DA-2C56-4469-968A-C35CEA11EB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74b369-5a24-4eb6-bc97-fb6d6fb35916"/>
    <ds:schemaRef ds:uri="f041c632-fa8a-4bd0-baf1-a1454430b0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CBB16D5-2D62-4687-859D-01555F11CD72}">
  <ds:schemaRefs>
    <ds:schemaRef ds:uri="7074b369-5a24-4eb6-bc97-fb6d6fb35916"/>
    <ds:schemaRef ds:uri="f041c632-fa8a-4bd0-baf1-a1454430b0eb"/>
    <ds:schemaRef ds:uri="http://purl.org/dc/term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blockchain-talk-v2</Template>
  <TotalTime>699</TotalTime>
  <Words>3721</Words>
  <Application>Microsoft Office PowerPoint</Application>
  <PresentationFormat>Widescreen</PresentationFormat>
  <Paragraphs>432</Paragraphs>
  <Slides>65</Slides>
  <Notes>14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65</vt:i4>
      </vt:variant>
    </vt:vector>
  </HeadingPairs>
  <TitlesOfParts>
    <vt:vector size="75" baseType="lpstr">
      <vt:lpstr>Arial Unicode MS</vt:lpstr>
      <vt:lpstr>MS PGothic</vt:lpstr>
      <vt:lpstr>SimSun</vt:lpstr>
      <vt:lpstr>Arial</vt:lpstr>
      <vt:lpstr>Calibri</vt:lpstr>
      <vt:lpstr>Calibri Light</vt:lpstr>
      <vt:lpstr>Noto Sans Symbols</vt:lpstr>
      <vt:lpstr>新細明體</vt:lpstr>
      <vt:lpstr>Tahoma</vt:lpstr>
      <vt:lpstr>Office Theme</vt:lpstr>
      <vt:lpstr>Deconstructing IoT- Role of Middleware and Protocols</vt:lpstr>
      <vt:lpstr>PowerPoint Presentation</vt:lpstr>
      <vt:lpstr> IoT Low Energy Physical layer</vt:lpstr>
      <vt:lpstr>IoT Middleware</vt:lpstr>
      <vt:lpstr>IoT Protocols – Bluetooth Low Energy</vt:lpstr>
      <vt:lpstr>IoT Protocols - Wifi</vt:lpstr>
      <vt:lpstr>IoT Protocols - ZigBee</vt:lpstr>
      <vt:lpstr>IoT Protocols – LoRaWAN</vt:lpstr>
      <vt:lpstr>IoT Protocols – LPWAN/SNOW</vt:lpstr>
      <vt:lpstr>IoT Protocols – Z-Wave</vt:lpstr>
      <vt:lpstr>IoT Protocols – SigFox</vt:lpstr>
      <vt:lpstr>IoT Protocols – NFC (Near Field Communications)</vt:lpstr>
      <vt:lpstr>IoT Protocols –  Comparison</vt:lpstr>
      <vt:lpstr> IoT Middleware</vt:lpstr>
      <vt:lpstr>What is middleware</vt:lpstr>
      <vt:lpstr>What is middleware</vt:lpstr>
      <vt:lpstr>Communication Patterns</vt:lpstr>
      <vt:lpstr>Publish/Subscribe</vt:lpstr>
      <vt:lpstr>Publish-Subscribe</vt:lpstr>
      <vt:lpstr>Advantages of Pub/Sub</vt:lpstr>
      <vt:lpstr>Comparing other Communication Models</vt:lpstr>
      <vt:lpstr>Comparison Chart</vt:lpstr>
      <vt:lpstr>Key components of Pub/Sub System</vt:lpstr>
      <vt:lpstr>Classification of Pub/Sub Architectures</vt:lpstr>
      <vt:lpstr>Basic Terminology</vt:lpstr>
      <vt:lpstr>Types of Pub/Sub Models</vt:lpstr>
      <vt:lpstr>Topic-based Pub/Sub (1/3)</vt:lpstr>
      <vt:lpstr>Topic-based Pub/Sub (2/3)</vt:lpstr>
      <vt:lpstr>Topic-based Pub/Sub (3/3)</vt:lpstr>
      <vt:lpstr>Content-based Pub/Sub (1/2)</vt:lpstr>
      <vt:lpstr>Content-based Pub/Sub (2/2)</vt:lpstr>
      <vt:lpstr>Type-based Pub/Sub (1/2)</vt:lpstr>
      <vt:lpstr>Type-based Pub/Sub (2/2)</vt:lpstr>
      <vt:lpstr>Implementation Issues in Pub/Sub</vt:lpstr>
      <vt:lpstr>Implementing Events</vt:lpstr>
      <vt:lpstr>Event Routing </vt:lpstr>
      <vt:lpstr>Event Routing</vt:lpstr>
      <vt:lpstr>Implementing Communication Media</vt:lpstr>
      <vt:lpstr>Quality of Service (QoS)</vt:lpstr>
      <vt:lpstr>PowerPoint Presentation</vt:lpstr>
      <vt:lpstr>PowerPoint Presentation</vt:lpstr>
      <vt:lpstr>MQTT</vt:lpstr>
      <vt:lpstr>Consider an IoT Application</vt:lpstr>
      <vt:lpstr>MQTT: Message Queuing Telemetry Transport</vt:lpstr>
      <vt:lpstr>MQTT: Pub/Sub</vt:lpstr>
      <vt:lpstr>MQTT Hypothetical Light Switch</vt:lpstr>
      <vt:lpstr>DDS (Data Distribution Service)</vt:lpstr>
      <vt:lpstr>AMQP</vt:lpstr>
      <vt:lpstr>Other Patterns</vt:lpstr>
      <vt:lpstr>Request Reply Pattern</vt:lpstr>
      <vt:lpstr>ZERO MQ Request reply example</vt:lpstr>
      <vt:lpstr>Asynchronous Request Reply</vt:lpstr>
      <vt:lpstr>REST Services</vt:lpstr>
      <vt:lpstr>HTTP: RESTful Hypothetical Light Switch</vt:lpstr>
      <vt:lpstr>CoAP (Constrained Application Protocol)</vt:lpstr>
      <vt:lpstr>ZeroMQ</vt:lpstr>
      <vt:lpstr>Resilient Information Architecture Platform for Smart Grid - RIAPS</vt:lpstr>
      <vt:lpstr>Backend- cloud Services</vt:lpstr>
      <vt:lpstr>Smart Building – Room Service</vt:lpstr>
      <vt:lpstr>Smart Building – Room Service</vt:lpstr>
      <vt:lpstr>Alexa Voice Service</vt:lpstr>
      <vt:lpstr>Alexa Custom Skill</vt:lpstr>
      <vt:lpstr>Alexa Custom Skill(2/2)</vt:lpstr>
      <vt:lpstr>AWS Lambda</vt:lpstr>
      <vt:lpstr>DynamoDB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Gentle Introduction to Internet of Things</dc:title>
  <dc:creator>Dubey, Abhishek</dc:creator>
  <cp:lastModifiedBy>Abhishek Dubey</cp:lastModifiedBy>
  <cp:revision>67</cp:revision>
  <dcterms:created xsi:type="dcterms:W3CDTF">2019-05-12T16:12:57Z</dcterms:created>
  <dcterms:modified xsi:type="dcterms:W3CDTF">2019-09-03T18:51:38Z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0x010100CE94050D1DCC0043B8382BCEB9AB0833</vt:lpwstr>
  </property>
</Properties>
</file>